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380" r:id="rId11"/>
    <p:sldId id="381" r:id="rId12"/>
    <p:sldId id="382" r:id="rId13"/>
    <p:sldId id="383" r:id="rId14"/>
    <p:sldId id="384" r:id="rId15"/>
    <p:sldId id="385" r:id="rId16"/>
    <p:sldId id="386" r:id="rId17"/>
    <p:sldId id="266" r:id="rId18"/>
    <p:sldId id="267" r:id="rId19"/>
    <p:sldId id="268" r:id="rId20"/>
    <p:sldId id="269" r:id="rId21"/>
    <p:sldId id="270" r:id="rId22"/>
    <p:sldId id="271" r:id="rId23"/>
    <p:sldId id="387"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388" r:id="rId39"/>
    <p:sldId id="389" r:id="rId40"/>
    <p:sldId id="390" r:id="rId41"/>
    <p:sldId id="391" r:id="rId42"/>
    <p:sldId id="392" r:id="rId43"/>
    <p:sldId id="291" r:id="rId44"/>
    <p:sldId id="294" r:id="rId45"/>
    <p:sldId id="295" r:id="rId46"/>
    <p:sldId id="296" r:id="rId47"/>
    <p:sldId id="297" r:id="rId48"/>
    <p:sldId id="298" r:id="rId49"/>
    <p:sldId id="299" r:id="rId50"/>
    <p:sldId id="292" r:id="rId51"/>
    <p:sldId id="293" r:id="rId52"/>
    <p:sldId id="300" r:id="rId53"/>
    <p:sldId id="301" r:id="rId54"/>
    <p:sldId id="302" r:id="rId55"/>
    <p:sldId id="303" r:id="rId56"/>
    <p:sldId id="304" r:id="rId57"/>
    <p:sldId id="305" r:id="rId58"/>
    <p:sldId id="307" r:id="rId59"/>
    <p:sldId id="308" r:id="rId60"/>
    <p:sldId id="309" r:id="rId61"/>
    <p:sldId id="310" r:id="rId62"/>
    <p:sldId id="311" r:id="rId63"/>
    <p:sldId id="312" r:id="rId64"/>
    <p:sldId id="313" r:id="rId65"/>
    <p:sldId id="314" r:id="rId66"/>
    <p:sldId id="306" r:id="rId67"/>
    <p:sldId id="315" r:id="rId68"/>
    <p:sldId id="316" r:id="rId69"/>
    <p:sldId id="317" r:id="rId70"/>
    <p:sldId id="319"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9" r:id="rId129"/>
    <p:sldId id="378" r:id="rId1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1590" y="-17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14"/>
          <p:cNvSpPr>
            <a:spLocks noGrp="1"/>
          </p:cNvSpPr>
          <p:nvPr>
            <p:ph type="dt" sz="half" idx="10"/>
          </p:nvPr>
        </p:nvSpPr>
        <p:spPr/>
        <p:txBody>
          <a:bodyPr/>
          <a:lstStyle/>
          <a:p>
            <a:fld id="{DBB6EE8B-D456-4084-9093-7B401FA56C39}" type="datetimeFigureOut">
              <a:rPr lang="en-GB" smtClean="0"/>
              <a:t>24/03/2019</a:t>
            </a:fld>
            <a:endParaRPr lang="en-GB"/>
          </a:p>
        </p:txBody>
      </p:sp>
      <p:sp>
        <p:nvSpPr>
          <p:cNvPr id="16" name="Slide Number Placeholder 15"/>
          <p:cNvSpPr>
            <a:spLocks noGrp="1"/>
          </p:cNvSpPr>
          <p:nvPr>
            <p:ph type="sldNum" sz="quarter" idx="11"/>
          </p:nvPr>
        </p:nvSpPr>
        <p:spPr/>
        <p:txBody>
          <a:bodyPr/>
          <a:lstStyle/>
          <a:p>
            <a:fld id="{CEDF97BC-D12D-482A-BF77-2BA862DE2700}" type="slidenum">
              <a:rPr lang="en-GB" smtClean="0"/>
              <a:t>‹#›</a:t>
            </a:fld>
            <a:endParaRPr lang="en-GB"/>
          </a:p>
        </p:txBody>
      </p:sp>
      <p:sp>
        <p:nvSpPr>
          <p:cNvPr id="17" name="Footer Placeholder 16"/>
          <p:cNvSpPr>
            <a:spLocks noGrp="1"/>
          </p:cNvSpPr>
          <p:nvPr>
            <p:ph type="ftr" sz="quarter" idx="12"/>
          </p:nvPr>
        </p:nvSpPr>
        <p:spPr/>
        <p:txBody>
          <a:bodyPr/>
          <a:lstStyle/>
          <a:p>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B6EE8B-D456-4084-9093-7B401FA56C39}" type="datetimeFigureOut">
              <a:rPr lang="en-GB" smtClean="0"/>
              <a:t>24/03/2019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DF97BC-D12D-482A-BF77-2BA862DE2700}"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BB6EE8B-D456-4084-9093-7B401FA56C39}" type="datetimeFigureOut">
              <a:rPr lang="en-GB" smtClean="0"/>
              <a:t>24/03/2019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DF97BC-D12D-482A-BF77-2BA862DE2700}"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p:txBody>
          <a:bodyPr/>
          <a:lstStyle/>
          <a:p>
            <a:fld id="{DBB6EE8B-D456-4084-9093-7B401FA56C39}" type="datetimeFigureOut">
              <a:rPr lang="en-GB" smtClean="0"/>
              <a:t>24/03/2019</a:t>
            </a:fld>
            <a:endParaRPr lang="en-GB"/>
          </a:p>
        </p:txBody>
      </p:sp>
      <p:sp>
        <p:nvSpPr>
          <p:cNvPr id="15" name="Slide Number Placeholder 14"/>
          <p:cNvSpPr>
            <a:spLocks noGrp="1"/>
          </p:cNvSpPr>
          <p:nvPr>
            <p:ph type="sldNum" sz="quarter" idx="11"/>
          </p:nvPr>
        </p:nvSpPr>
        <p:spPr/>
        <p:txBody>
          <a:bodyPr/>
          <a:lstStyle/>
          <a:p>
            <a:fld id="{CEDF97BC-D12D-482A-BF77-2BA862DE2700}" type="slidenum">
              <a:rPr lang="en-GB" smtClean="0"/>
              <a:t>‹#›</a:t>
            </a:fld>
            <a:endParaRPr lang="en-GB"/>
          </a:p>
        </p:txBody>
      </p:sp>
      <p:sp>
        <p:nvSpPr>
          <p:cNvPr id="16" name="Footer Placeholder 15"/>
          <p:cNvSpPr>
            <a:spLocks noGrp="1"/>
          </p:cNvSpPr>
          <p:nvPr>
            <p:ph type="ftr" sz="quarter" idx="12"/>
          </p:nvPr>
        </p:nvSpPr>
        <p:spPr/>
        <p:txBody>
          <a:bodyPr/>
          <a:lstStyle/>
          <a:p>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Date Placeholder 11"/>
          <p:cNvSpPr>
            <a:spLocks noGrp="1"/>
          </p:cNvSpPr>
          <p:nvPr>
            <p:ph type="dt" sz="half" idx="10"/>
          </p:nvPr>
        </p:nvSpPr>
        <p:spPr/>
        <p:txBody>
          <a:bodyPr/>
          <a:lstStyle/>
          <a:p>
            <a:fld id="{DBB6EE8B-D456-4084-9093-7B401FA56C39}" type="datetimeFigureOut">
              <a:rPr lang="en-GB" smtClean="0"/>
              <a:t>24/03/2019</a:t>
            </a:fld>
            <a:endParaRPr lang="en-GB"/>
          </a:p>
        </p:txBody>
      </p:sp>
      <p:sp>
        <p:nvSpPr>
          <p:cNvPr id="13" name="Slide Number Placeholder 12"/>
          <p:cNvSpPr>
            <a:spLocks noGrp="1"/>
          </p:cNvSpPr>
          <p:nvPr>
            <p:ph type="sldNum" sz="quarter" idx="11"/>
          </p:nvPr>
        </p:nvSpPr>
        <p:spPr/>
        <p:txBody>
          <a:bodyPr/>
          <a:lstStyle/>
          <a:p>
            <a:fld id="{CEDF97BC-D12D-482A-BF77-2BA862DE2700}" type="slidenum">
              <a:rPr lang="en-GB" smtClean="0"/>
              <a:t>‹#›</a:t>
            </a:fld>
            <a:endParaRPr lang="en-GB"/>
          </a:p>
        </p:txBody>
      </p:sp>
      <p:sp>
        <p:nvSpPr>
          <p:cNvPr id="14" name="Footer Placeholder 13"/>
          <p:cNvSpPr>
            <a:spLocks noGrp="1"/>
          </p:cNvSpPr>
          <p:nvPr>
            <p:ph type="ftr" sz="quarter" idx="12"/>
          </p:nvPr>
        </p:nvSpPr>
        <p:spPr/>
        <p:txBody>
          <a:bodyPr/>
          <a:lstStyle/>
          <a:p>
            <a:endParaRPr lang="en-GB"/>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DBB6EE8B-D456-4084-9093-7B401FA56C39}" type="datetimeFigureOut">
              <a:rPr lang="en-GB" smtClean="0"/>
              <a:t>24/03/2019</a:t>
            </a:fld>
            <a:endParaRPr lang="en-GB"/>
          </a:p>
        </p:txBody>
      </p:sp>
      <p:sp>
        <p:nvSpPr>
          <p:cNvPr id="9" name="Slide Number Placeholder 8"/>
          <p:cNvSpPr>
            <a:spLocks noGrp="1"/>
          </p:cNvSpPr>
          <p:nvPr>
            <p:ph type="sldNum" sz="quarter" idx="11"/>
          </p:nvPr>
        </p:nvSpPr>
        <p:spPr/>
        <p:txBody>
          <a:bodyPr/>
          <a:lstStyle/>
          <a:p>
            <a:fld id="{CEDF97BC-D12D-482A-BF77-2BA862DE2700}" type="slidenum">
              <a:rPr lang="en-GB" smtClean="0"/>
              <a:t>‹#›</a:t>
            </a:fld>
            <a:endParaRPr lang="en-GB"/>
          </a:p>
        </p:txBody>
      </p:sp>
      <p:sp>
        <p:nvSpPr>
          <p:cNvPr id="10" name="Footer Placeholder 9"/>
          <p:cNvSpPr>
            <a:spLocks noGrp="1"/>
          </p:cNvSpPr>
          <p:nvPr>
            <p:ph type="ftr" sz="quarter" idx="12"/>
          </p:nvPr>
        </p:nvSpPr>
        <p:spPr/>
        <p:txBody>
          <a:bodyPr/>
          <a:lstStyle/>
          <a:p>
            <a:endParaRPr lang="en-GB"/>
          </a:p>
        </p:txBody>
      </p:sp>
      <p:sp>
        <p:nvSpPr>
          <p:cNvPr id="11" name="Title 10"/>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
        <p:nvSpPr>
          <p:cNvPr id="14" name="Date Placeholder 13"/>
          <p:cNvSpPr>
            <a:spLocks noGrp="1"/>
          </p:cNvSpPr>
          <p:nvPr>
            <p:ph type="dt" sz="half" idx="10"/>
          </p:nvPr>
        </p:nvSpPr>
        <p:spPr/>
        <p:txBody>
          <a:bodyPr/>
          <a:lstStyle/>
          <a:p>
            <a:fld id="{DBB6EE8B-D456-4084-9093-7B401FA56C39}" type="datetimeFigureOut">
              <a:rPr lang="en-GB" smtClean="0"/>
              <a:t>24/03/2019</a:t>
            </a:fld>
            <a:endParaRPr lang="en-GB"/>
          </a:p>
        </p:txBody>
      </p:sp>
      <p:sp>
        <p:nvSpPr>
          <p:cNvPr id="15" name="Slide Number Placeholder 14"/>
          <p:cNvSpPr>
            <a:spLocks noGrp="1"/>
          </p:cNvSpPr>
          <p:nvPr>
            <p:ph type="sldNum" sz="quarter" idx="11"/>
          </p:nvPr>
        </p:nvSpPr>
        <p:spPr/>
        <p:txBody>
          <a:bodyPr/>
          <a:lstStyle/>
          <a:p>
            <a:fld id="{CEDF97BC-D12D-482A-BF77-2BA862DE2700}" type="slidenum">
              <a:rPr lang="en-GB" smtClean="0"/>
              <a:t>‹#›</a:t>
            </a:fld>
            <a:endParaRPr lang="en-GB"/>
          </a:p>
        </p:txBody>
      </p:sp>
      <p:sp>
        <p:nvSpPr>
          <p:cNvPr id="16" name="Footer Placeholder 15"/>
          <p:cNvSpPr>
            <a:spLocks noGrp="1"/>
          </p:cNvSpPr>
          <p:nvPr>
            <p:ph type="ftr" sz="quarter" idx="12"/>
          </p:nvPr>
        </p:nvSpPr>
        <p:spPr/>
        <p:txBody>
          <a:bodyPr/>
          <a:lstStyle/>
          <a:p>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fld id="{DBB6EE8B-D456-4084-9093-7B401FA56C39}" type="datetimeFigureOut">
              <a:rPr lang="en-GB" smtClean="0"/>
              <a:t>24/03/2019</a:t>
            </a:fld>
            <a:endParaRPr lang="en-GB"/>
          </a:p>
        </p:txBody>
      </p:sp>
      <p:sp>
        <p:nvSpPr>
          <p:cNvPr id="8" name="Slide Number Placeholder 7"/>
          <p:cNvSpPr>
            <a:spLocks noGrp="1"/>
          </p:cNvSpPr>
          <p:nvPr>
            <p:ph type="sldNum" sz="quarter" idx="11"/>
          </p:nvPr>
        </p:nvSpPr>
        <p:spPr/>
        <p:txBody>
          <a:bodyPr/>
          <a:lstStyle/>
          <a:p>
            <a:fld id="{CEDF97BC-D12D-482A-BF77-2BA862DE2700}" type="slidenum">
              <a:rPr lang="en-GB" smtClean="0"/>
              <a:t>‹#›</a:t>
            </a:fld>
            <a:endParaRPr lang="en-GB"/>
          </a:p>
        </p:txBody>
      </p:sp>
      <p:sp>
        <p:nvSpPr>
          <p:cNvPr id="9" name="Footer Placeholder 8"/>
          <p:cNvSpPr>
            <a:spLocks noGrp="1"/>
          </p:cNvSpPr>
          <p:nvPr>
            <p:ph type="ftr" sz="quarter" idx="12"/>
          </p:nvPr>
        </p:nvSpPr>
        <p:spPr/>
        <p:txBody>
          <a:bodyPr/>
          <a:lstStyle/>
          <a:p>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BB6EE8B-D456-4084-9093-7B401FA56C39}" type="datetimeFigureOut">
              <a:rPr lang="en-GB" smtClean="0"/>
              <a:t>24/03/2019</a:t>
            </a:fld>
            <a:endParaRPr lang="en-GB"/>
          </a:p>
        </p:txBody>
      </p:sp>
      <p:sp>
        <p:nvSpPr>
          <p:cNvPr id="6" name="Slide Number Placeholder 5"/>
          <p:cNvSpPr>
            <a:spLocks noGrp="1"/>
          </p:cNvSpPr>
          <p:nvPr>
            <p:ph type="sldNum" sz="quarter" idx="11"/>
          </p:nvPr>
        </p:nvSpPr>
        <p:spPr/>
        <p:txBody>
          <a:bodyPr/>
          <a:lstStyle/>
          <a:p>
            <a:fld id="{CEDF97BC-D12D-482A-BF77-2BA862DE2700}" type="slidenum">
              <a:rPr lang="en-GB" smtClean="0"/>
              <a:t>‹#›</a:t>
            </a:fld>
            <a:endParaRPr lang="en-GB"/>
          </a:p>
        </p:txBody>
      </p:sp>
      <p:sp>
        <p:nvSpPr>
          <p:cNvPr id="7" name="Footer Placeholder 6"/>
          <p:cNvSpPr>
            <a:spLocks noGrp="1"/>
          </p:cNvSpPr>
          <p:nvPr>
            <p:ph type="ftr" sz="quarter" idx="12"/>
          </p:nvPr>
        </p:nvSpPr>
        <p:spPr/>
        <p:txBody>
          <a:bodyPr/>
          <a:lstStyle/>
          <a:p>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DBB6EE8B-D456-4084-9093-7B401FA56C39}" type="datetimeFigureOut">
              <a:rPr lang="en-GB" smtClean="0"/>
              <a:t>24/03/2019</a:t>
            </a:fld>
            <a:endParaRPr lang="en-GB"/>
          </a:p>
        </p:txBody>
      </p:sp>
      <p:sp>
        <p:nvSpPr>
          <p:cNvPr id="16" name="Slide Number Placeholder 15"/>
          <p:cNvSpPr>
            <a:spLocks noGrp="1"/>
          </p:cNvSpPr>
          <p:nvPr>
            <p:ph type="sldNum" sz="quarter" idx="11"/>
          </p:nvPr>
        </p:nvSpPr>
        <p:spPr/>
        <p:txBody>
          <a:bodyPr/>
          <a:lstStyle/>
          <a:p>
            <a:fld id="{CEDF97BC-D12D-482A-BF77-2BA862DE2700}" type="slidenum">
              <a:rPr lang="en-GB" smtClean="0"/>
              <a:t>‹#›</a:t>
            </a:fld>
            <a:endParaRPr lang="en-GB"/>
          </a:p>
        </p:txBody>
      </p:sp>
      <p:sp>
        <p:nvSpPr>
          <p:cNvPr id="17" name="Footer Placeholder 16"/>
          <p:cNvSpPr>
            <a:spLocks noGrp="1"/>
          </p:cNvSpPr>
          <p:nvPr>
            <p:ph type="ftr" sz="quarter" idx="12"/>
          </p:nvPr>
        </p:nvSpPr>
        <p:spPr/>
        <p:txBody>
          <a:bodyPr/>
          <a:lstStyle/>
          <a:p>
            <a:endParaRPr lang="en-GB"/>
          </a:p>
        </p:txBody>
      </p:sp>
      <p:sp>
        <p:nvSpPr>
          <p:cNvPr id="18" name="Title 17"/>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Date Placeholder 12"/>
          <p:cNvSpPr>
            <a:spLocks noGrp="1"/>
          </p:cNvSpPr>
          <p:nvPr>
            <p:ph type="dt" sz="half" idx="10"/>
          </p:nvPr>
        </p:nvSpPr>
        <p:spPr/>
        <p:txBody>
          <a:bodyPr/>
          <a:lstStyle/>
          <a:p>
            <a:fld id="{DBB6EE8B-D456-4084-9093-7B401FA56C39}" type="datetimeFigureOut">
              <a:rPr lang="en-GB" smtClean="0"/>
              <a:t>24/03/2019</a:t>
            </a:fld>
            <a:endParaRPr lang="en-GB"/>
          </a:p>
        </p:txBody>
      </p:sp>
      <p:sp>
        <p:nvSpPr>
          <p:cNvPr id="14" name="Slide Number Placeholder 13"/>
          <p:cNvSpPr>
            <a:spLocks noGrp="1"/>
          </p:cNvSpPr>
          <p:nvPr>
            <p:ph type="sldNum" sz="quarter" idx="11"/>
          </p:nvPr>
        </p:nvSpPr>
        <p:spPr/>
        <p:txBody>
          <a:bodyPr/>
          <a:lstStyle/>
          <a:p>
            <a:fld id="{CEDF97BC-D12D-482A-BF77-2BA862DE2700}" type="slidenum">
              <a:rPr lang="en-GB" smtClean="0"/>
              <a:t>‹#›</a:t>
            </a:fld>
            <a:endParaRPr lang="en-GB"/>
          </a:p>
        </p:txBody>
      </p:sp>
      <p:sp>
        <p:nvSpPr>
          <p:cNvPr id="15" name="Footer Placeholder 14"/>
          <p:cNvSpPr>
            <a:spLocks noGrp="1"/>
          </p:cNvSpPr>
          <p:nvPr>
            <p:ph type="ftr" sz="quarter" idx="12"/>
          </p:nvPr>
        </p:nvSpPr>
        <p:spPr/>
        <p:txBody>
          <a:bodyPr/>
          <a:lstStyle/>
          <a:p>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DBB6EE8B-D456-4084-9093-7B401FA56C39}" type="datetimeFigureOut">
              <a:rPr lang="en-GB" smtClean="0"/>
              <a:t>24/03/2019</a:t>
            </a:fld>
            <a:endParaRPr lang="en-GB"/>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GB"/>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CEDF97BC-D12D-482A-BF77-2BA862DE2700}" type="slidenum">
              <a:rPr lang="en-GB" smtClean="0"/>
              <a:t>‹#›</a:t>
            </a:fld>
            <a:endParaRPr lang="en-GB"/>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8" Type="http://schemas.openxmlformats.org/officeDocument/2006/relationships/image" Target="../media/image164.jpeg"/><Relationship Id="rId3" Type="http://schemas.openxmlformats.org/officeDocument/2006/relationships/image" Target="../media/image159.jpeg"/><Relationship Id="rId7" Type="http://schemas.openxmlformats.org/officeDocument/2006/relationships/image" Target="../media/image163.jpeg"/><Relationship Id="rId2" Type="http://schemas.openxmlformats.org/officeDocument/2006/relationships/image" Target="../media/image158.png"/><Relationship Id="rId1" Type="http://schemas.openxmlformats.org/officeDocument/2006/relationships/slideLayout" Target="../slideLayouts/slideLayout7.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png"/></Relationships>
</file>

<file path=ppt/slides/_rels/slide101.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image" Target="../media/image166.jpeg"/><Relationship Id="rId7" Type="http://schemas.openxmlformats.org/officeDocument/2006/relationships/image" Target="../media/image170.jpeg"/><Relationship Id="rId2" Type="http://schemas.openxmlformats.org/officeDocument/2006/relationships/image" Target="../media/image165.png"/><Relationship Id="rId1" Type="http://schemas.openxmlformats.org/officeDocument/2006/relationships/slideLayout" Target="../slideLayouts/slideLayout7.xml"/><Relationship Id="rId6" Type="http://schemas.openxmlformats.org/officeDocument/2006/relationships/image" Target="../media/image169.jpeg"/><Relationship Id="rId5" Type="http://schemas.openxmlformats.org/officeDocument/2006/relationships/image" Target="../media/image168.png"/><Relationship Id="rId4" Type="http://schemas.openxmlformats.org/officeDocument/2006/relationships/image" Target="../media/image167.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7.xml"/><Relationship Id="rId4" Type="http://schemas.openxmlformats.org/officeDocument/2006/relationships/image" Target="../media/image174.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jpeg"/><Relationship Id="rId1" Type="http://schemas.openxmlformats.org/officeDocument/2006/relationships/slideLayout" Target="../slideLayouts/slideLayout6.xml"/><Relationship Id="rId6" Type="http://schemas.openxmlformats.org/officeDocument/2006/relationships/image" Target="../media/image179.jpeg"/><Relationship Id="rId5" Type="http://schemas.openxmlformats.org/officeDocument/2006/relationships/image" Target="../media/image178.jpeg"/><Relationship Id="rId4" Type="http://schemas.openxmlformats.org/officeDocument/2006/relationships/image" Target="../media/image177.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5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5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5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jpeg"/><Relationship Id="rId10" Type="http://schemas.openxmlformats.org/officeDocument/2006/relationships/image" Target="../media/image44.png"/><Relationship Id="rId4" Type="http://schemas.openxmlformats.org/officeDocument/2006/relationships/image" Target="../media/image38.jpeg"/><Relationship Id="rId9" Type="http://schemas.openxmlformats.org/officeDocument/2006/relationships/image" Target="../media/image43.png"/></Relationships>
</file>

<file path=ppt/slides/_rels/slide57.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jpeg"/><Relationship Id="rId5" Type="http://schemas.openxmlformats.org/officeDocument/2006/relationships/image" Target="../media/image48.png"/><Relationship Id="rId15" Type="http://schemas.openxmlformats.org/officeDocument/2006/relationships/image" Target="../media/image58.jpeg"/><Relationship Id="rId10" Type="http://schemas.openxmlformats.org/officeDocument/2006/relationships/image" Target="../media/image53.png"/><Relationship Id="rId4" Type="http://schemas.openxmlformats.org/officeDocument/2006/relationships/image" Target="../media/image47.jpeg"/><Relationship Id="rId9" Type="http://schemas.openxmlformats.org/officeDocument/2006/relationships/image" Target="../media/image52.jpeg"/><Relationship Id="rId14" Type="http://schemas.openxmlformats.org/officeDocument/2006/relationships/image" Target="../media/image5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jpeg"/><Relationship Id="rId5" Type="http://schemas.openxmlformats.org/officeDocument/2006/relationships/image" Target="../media/image48.png"/><Relationship Id="rId15" Type="http://schemas.openxmlformats.org/officeDocument/2006/relationships/image" Target="../media/image59.png"/><Relationship Id="rId10" Type="http://schemas.openxmlformats.org/officeDocument/2006/relationships/image" Target="../media/image53.png"/><Relationship Id="rId4" Type="http://schemas.openxmlformats.org/officeDocument/2006/relationships/image" Target="../media/image47.jpeg"/><Relationship Id="rId9" Type="http://schemas.openxmlformats.org/officeDocument/2006/relationships/image" Target="../media/image52.jpeg"/><Relationship Id="rId14" Type="http://schemas.openxmlformats.org/officeDocument/2006/relationships/image" Target="../media/image5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jpeg"/><Relationship Id="rId11" Type="http://schemas.openxmlformats.org/officeDocument/2006/relationships/image" Target="../media/image69.jpeg"/><Relationship Id="rId5" Type="http://schemas.openxmlformats.org/officeDocument/2006/relationships/image" Target="../media/image63.jpeg"/><Relationship Id="rId10" Type="http://schemas.openxmlformats.org/officeDocument/2006/relationships/image" Target="../media/image68.jpeg"/><Relationship Id="rId4" Type="http://schemas.openxmlformats.org/officeDocument/2006/relationships/image" Target="../media/image62.png"/><Relationship Id="rId9" Type="http://schemas.openxmlformats.org/officeDocument/2006/relationships/image" Target="../media/image67.png"/></Relationships>
</file>

<file path=ppt/slides/_rels/slide75.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1.jpeg"/><Relationship Id="rId3" Type="http://schemas.openxmlformats.org/officeDocument/2006/relationships/image" Target="../media/image71.jpeg"/><Relationship Id="rId7" Type="http://schemas.openxmlformats.org/officeDocument/2006/relationships/image" Target="../media/image75.jpeg"/><Relationship Id="rId12" Type="http://schemas.openxmlformats.org/officeDocument/2006/relationships/image" Target="../media/image80.jpe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4.jpeg"/><Relationship Id="rId11" Type="http://schemas.openxmlformats.org/officeDocument/2006/relationships/image" Target="../media/image79.jpeg"/><Relationship Id="rId5" Type="http://schemas.openxmlformats.org/officeDocument/2006/relationships/image" Target="../media/image73.jpeg"/><Relationship Id="rId15" Type="http://schemas.openxmlformats.org/officeDocument/2006/relationships/image" Target="../media/image83.jpeg"/><Relationship Id="rId10" Type="http://schemas.openxmlformats.org/officeDocument/2006/relationships/image" Target="../media/image78.jpeg"/><Relationship Id="rId4" Type="http://schemas.openxmlformats.org/officeDocument/2006/relationships/image" Target="../media/image72.jpeg"/><Relationship Id="rId9" Type="http://schemas.openxmlformats.org/officeDocument/2006/relationships/image" Target="../media/image77.jpeg"/><Relationship Id="rId14" Type="http://schemas.openxmlformats.org/officeDocument/2006/relationships/image" Target="../media/image82.png"/></Relationships>
</file>

<file path=ppt/slides/_rels/slide76.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jpeg"/><Relationship Id="rId3" Type="http://schemas.openxmlformats.org/officeDocument/2006/relationships/image" Target="../media/image85.png"/><Relationship Id="rId7" Type="http://schemas.openxmlformats.org/officeDocument/2006/relationships/image" Target="../media/image89.jpeg"/><Relationship Id="rId12" Type="http://schemas.openxmlformats.org/officeDocument/2006/relationships/image" Target="../media/image94.jpe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88.jpeg"/><Relationship Id="rId11" Type="http://schemas.openxmlformats.org/officeDocument/2006/relationships/image" Target="../media/image93.jpeg"/><Relationship Id="rId5" Type="http://schemas.openxmlformats.org/officeDocument/2006/relationships/image" Target="../media/image87.png"/><Relationship Id="rId10" Type="http://schemas.openxmlformats.org/officeDocument/2006/relationships/image" Target="../media/image92.jpeg"/><Relationship Id="rId4" Type="http://schemas.openxmlformats.org/officeDocument/2006/relationships/image" Target="../media/image86.jpeg"/><Relationship Id="rId9" Type="http://schemas.openxmlformats.org/officeDocument/2006/relationships/image" Target="../media/image91.jpeg"/></Relationships>
</file>

<file path=ppt/slides/_rels/slide77.xml.rels><?xml version="1.0" encoding="UTF-8" standalone="yes"?>
<Relationships xmlns="http://schemas.openxmlformats.org/package/2006/relationships"><Relationship Id="rId8" Type="http://schemas.openxmlformats.org/officeDocument/2006/relationships/image" Target="../media/image102.jpeg"/><Relationship Id="rId13" Type="http://schemas.openxmlformats.org/officeDocument/2006/relationships/image" Target="../media/image107.jpeg"/><Relationship Id="rId3" Type="http://schemas.openxmlformats.org/officeDocument/2006/relationships/image" Target="../media/image97.png"/><Relationship Id="rId7" Type="http://schemas.openxmlformats.org/officeDocument/2006/relationships/image" Target="../media/image101.jpeg"/><Relationship Id="rId12" Type="http://schemas.openxmlformats.org/officeDocument/2006/relationships/image" Target="../media/image106.jpeg"/><Relationship Id="rId17" Type="http://schemas.openxmlformats.org/officeDocument/2006/relationships/image" Target="../media/image111.jpeg"/><Relationship Id="rId2" Type="http://schemas.openxmlformats.org/officeDocument/2006/relationships/image" Target="../media/image96.jpeg"/><Relationship Id="rId16" Type="http://schemas.openxmlformats.org/officeDocument/2006/relationships/image" Target="../media/image110.jpeg"/><Relationship Id="rId1" Type="http://schemas.openxmlformats.org/officeDocument/2006/relationships/slideLayout" Target="../slideLayouts/slideLayout7.xml"/><Relationship Id="rId6" Type="http://schemas.openxmlformats.org/officeDocument/2006/relationships/image" Target="../media/image100.jpeg"/><Relationship Id="rId11" Type="http://schemas.openxmlformats.org/officeDocument/2006/relationships/image" Target="../media/image105.jpeg"/><Relationship Id="rId5" Type="http://schemas.openxmlformats.org/officeDocument/2006/relationships/image" Target="../media/image99.jpeg"/><Relationship Id="rId15" Type="http://schemas.openxmlformats.org/officeDocument/2006/relationships/image" Target="../media/image109.jpeg"/><Relationship Id="rId10" Type="http://schemas.openxmlformats.org/officeDocument/2006/relationships/image" Target="../media/image104.jpeg"/><Relationship Id="rId4" Type="http://schemas.openxmlformats.org/officeDocument/2006/relationships/image" Target="../media/image98.jpeg"/><Relationship Id="rId9" Type="http://schemas.openxmlformats.org/officeDocument/2006/relationships/image" Target="../media/image103.jpeg"/><Relationship Id="rId14" Type="http://schemas.openxmlformats.org/officeDocument/2006/relationships/image" Target="../media/image10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image" Target="../media/image112.jpeg"/><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jpeg"/><Relationship Id="rId4" Type="http://schemas.openxmlformats.org/officeDocument/2006/relationships/image" Target="../media/image114.jpeg"/><Relationship Id="rId9" Type="http://schemas.openxmlformats.org/officeDocument/2006/relationships/image" Target="../media/image119.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1.jpeg"/><Relationship Id="rId7" Type="http://schemas.openxmlformats.org/officeDocument/2006/relationships/image" Target="../media/image125.png"/><Relationship Id="rId2" Type="http://schemas.openxmlformats.org/officeDocument/2006/relationships/image" Target="../media/image120.jpeg"/><Relationship Id="rId1" Type="http://schemas.openxmlformats.org/officeDocument/2006/relationships/slideLayout" Target="../slideLayouts/slideLayout7.xml"/><Relationship Id="rId6" Type="http://schemas.openxmlformats.org/officeDocument/2006/relationships/image" Target="../media/image124.jpeg"/><Relationship Id="rId11" Type="http://schemas.openxmlformats.org/officeDocument/2006/relationships/image" Target="../media/image129.jpeg"/><Relationship Id="rId5" Type="http://schemas.openxmlformats.org/officeDocument/2006/relationships/image" Target="../media/image123.png"/><Relationship Id="rId10" Type="http://schemas.openxmlformats.org/officeDocument/2006/relationships/image" Target="../media/image128.jpeg"/><Relationship Id="rId4" Type="http://schemas.openxmlformats.org/officeDocument/2006/relationships/image" Target="../media/image122.jpeg"/><Relationship Id="rId9" Type="http://schemas.openxmlformats.org/officeDocument/2006/relationships/image" Target="../media/image127.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41.jpeg"/><Relationship Id="rId3" Type="http://schemas.openxmlformats.org/officeDocument/2006/relationships/image" Target="../media/image131.jpeg"/><Relationship Id="rId7" Type="http://schemas.openxmlformats.org/officeDocument/2006/relationships/image" Target="../media/image135.png"/><Relationship Id="rId12" Type="http://schemas.openxmlformats.org/officeDocument/2006/relationships/image" Target="../media/image140.jpeg"/><Relationship Id="rId2" Type="http://schemas.openxmlformats.org/officeDocument/2006/relationships/image" Target="../media/image130.jpeg"/><Relationship Id="rId1" Type="http://schemas.openxmlformats.org/officeDocument/2006/relationships/slideLayout" Target="../slideLayouts/slideLayout7.xml"/><Relationship Id="rId6" Type="http://schemas.openxmlformats.org/officeDocument/2006/relationships/image" Target="../media/image134.jpeg"/><Relationship Id="rId11" Type="http://schemas.openxmlformats.org/officeDocument/2006/relationships/image" Target="../media/image139.png"/><Relationship Id="rId5" Type="http://schemas.openxmlformats.org/officeDocument/2006/relationships/image" Target="../media/image133.jpeg"/><Relationship Id="rId10" Type="http://schemas.openxmlformats.org/officeDocument/2006/relationships/image" Target="../media/image138.jpeg"/><Relationship Id="rId4" Type="http://schemas.openxmlformats.org/officeDocument/2006/relationships/image" Target="../media/image132.jpeg"/><Relationship Id="rId9" Type="http://schemas.openxmlformats.org/officeDocument/2006/relationships/image" Target="../media/image137.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image" Target="../media/image143.jpeg"/><Relationship Id="rId7" Type="http://schemas.openxmlformats.org/officeDocument/2006/relationships/image" Target="../media/image147.jpeg"/><Relationship Id="rId2" Type="http://schemas.openxmlformats.org/officeDocument/2006/relationships/image" Target="../media/image142.jpeg"/><Relationship Id="rId1" Type="http://schemas.openxmlformats.org/officeDocument/2006/relationships/slideLayout" Target="../slideLayouts/slideLayout7.xml"/><Relationship Id="rId6" Type="http://schemas.openxmlformats.org/officeDocument/2006/relationships/image" Target="../media/image146.jpeg"/><Relationship Id="rId5" Type="http://schemas.openxmlformats.org/officeDocument/2006/relationships/image" Target="../media/image145.jpeg"/><Relationship Id="rId10" Type="http://schemas.openxmlformats.org/officeDocument/2006/relationships/image" Target="../media/image150.png"/><Relationship Id="rId4" Type="http://schemas.openxmlformats.org/officeDocument/2006/relationships/image" Target="../media/image144.jpeg"/><Relationship Id="rId9" Type="http://schemas.openxmlformats.org/officeDocument/2006/relationships/image" Target="../media/image149.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image" Target="../media/image152.jpeg"/><Relationship Id="rId7" Type="http://schemas.openxmlformats.org/officeDocument/2006/relationships/image" Target="../media/image156.png"/><Relationship Id="rId2" Type="http://schemas.openxmlformats.org/officeDocument/2006/relationships/image" Target="../media/image151.png"/><Relationship Id="rId1" Type="http://schemas.openxmlformats.org/officeDocument/2006/relationships/slideLayout" Target="../slideLayouts/slideLayout7.xml"/><Relationship Id="rId6" Type="http://schemas.openxmlformats.org/officeDocument/2006/relationships/image" Target="../media/image155.jpeg"/><Relationship Id="rId5" Type="http://schemas.openxmlformats.org/officeDocument/2006/relationships/image" Target="../media/image154.png"/><Relationship Id="rId4" Type="http://schemas.openxmlformats.org/officeDocument/2006/relationships/image" Target="../media/image15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77240" y="1052736"/>
            <a:ext cx="7543800" cy="4738464"/>
          </a:xfrm>
        </p:spPr>
        <p:txBody>
          <a:bodyPr/>
          <a:lstStyle/>
          <a:p>
            <a:r>
              <a:rPr lang="en-GB" dirty="0" smtClean="0"/>
              <a:t>HOW TO BE AN INTELLECTUAL</a:t>
            </a:r>
            <a:endParaRPr lang="en-GB" dirty="0"/>
          </a:p>
        </p:txBody>
      </p:sp>
    </p:spTree>
    <p:extLst>
      <p:ext uri="{BB962C8B-B14F-4D97-AF65-F5344CB8AC3E}">
        <p14:creationId xmlns:p14="http://schemas.microsoft.com/office/powerpoint/2010/main" val="37880919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1196752"/>
            <a:ext cx="7543800" cy="4594448"/>
          </a:xfrm>
        </p:spPr>
        <p:txBody>
          <a:bodyPr/>
          <a:lstStyle/>
          <a:p>
            <a:r>
              <a:rPr lang="en-GB" dirty="0" smtClean="0"/>
              <a:t>It’s obvious that how you do in your exams is extremely important nowadays.</a:t>
            </a:r>
            <a:endParaRPr lang="en-GB" dirty="0"/>
          </a:p>
        </p:txBody>
      </p:sp>
    </p:spTree>
    <p:extLst>
      <p:ext uri="{BB962C8B-B14F-4D97-AF65-F5344CB8AC3E}">
        <p14:creationId xmlns:p14="http://schemas.microsoft.com/office/powerpoint/2010/main" val="100968382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4256" y="2305536"/>
            <a:ext cx="1961533" cy="2071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descr="https://images-na.ssl-images-amazon.com/images/I/71MHvGhEYSL._SL1400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134875"/>
            <a:ext cx="2106286" cy="2088232"/>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155" y="758840"/>
            <a:ext cx="2614410" cy="257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3" name="Picture 9" descr="https://images-na.ssl-images-amazon.com/images/I/71hwFvRLEiL._SL1099_.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1880" y="4524026"/>
            <a:ext cx="2098272" cy="2090634"/>
          </a:xfrm>
          <a:prstGeom prst="rect">
            <a:avLst/>
          </a:prstGeom>
          <a:noFill/>
          <a:extLst>
            <a:ext uri="{909E8E84-426E-40DD-AFC4-6F175D3DCCD1}">
              <a14:hiddenFill xmlns:a14="http://schemas.microsoft.com/office/drawing/2010/main">
                <a:solidFill>
                  <a:srgbClr val="FFFFFF"/>
                </a:solidFill>
              </a14:hiddenFill>
            </a:ext>
          </a:extLst>
        </p:spPr>
      </p:pic>
      <p:pic>
        <p:nvPicPr>
          <p:cNvPr id="6155" name="Picture 11" descr="https://images-na.ssl-images-amazon.com/images/I/61N%2B40lwv7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6136" y="769862"/>
            <a:ext cx="2592288" cy="2571551"/>
          </a:xfrm>
          <a:prstGeom prst="rect">
            <a:avLst/>
          </a:prstGeom>
          <a:noFill/>
          <a:extLst>
            <a:ext uri="{909E8E84-426E-40DD-AFC4-6F175D3DCCD1}">
              <a14:hiddenFill xmlns:a14="http://schemas.microsoft.com/office/drawing/2010/main">
                <a:solidFill>
                  <a:srgbClr val="FFFFFF"/>
                </a:solidFill>
              </a14:hiddenFill>
            </a:ext>
          </a:extLst>
        </p:spPr>
      </p:pic>
      <p:pic>
        <p:nvPicPr>
          <p:cNvPr id="6157" name="Picture 13" descr="https://images-na.ssl-images-amazon.com/images/I/51fawKtzuE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71178" y="3478732"/>
            <a:ext cx="2592288" cy="2592288"/>
          </a:xfrm>
          <a:prstGeom prst="rect">
            <a:avLst/>
          </a:prstGeom>
          <a:noFill/>
          <a:extLst>
            <a:ext uri="{909E8E84-426E-40DD-AFC4-6F175D3DCCD1}">
              <a14:hiddenFill xmlns:a14="http://schemas.microsoft.com/office/drawing/2010/main">
                <a:solidFill>
                  <a:srgbClr val="FFFFFF"/>
                </a:solidFill>
              </a14:hiddenFill>
            </a:ext>
          </a:extLst>
        </p:spPr>
      </p:pic>
      <p:pic>
        <p:nvPicPr>
          <p:cNvPr id="6159" name="Picture 15" descr="https://images-na.ssl-images-amazon.com/images/I/71V8xkwp8oL._SL1500_.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3568" y="3448023"/>
            <a:ext cx="2622997" cy="2622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73540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5737"/>
            <a:ext cx="1891365" cy="1947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descr="https://images-na.ssl-images-amazon.com/images/I/51r9pCFrEO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548680"/>
            <a:ext cx="2562912" cy="256291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images-na.ssl-images-amazon.com/images/I/51Sgtvtmsq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583" y="2276872"/>
            <a:ext cx="2508870" cy="2492144"/>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78274" y="3325797"/>
            <a:ext cx="2945545"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0" name="Picture 12" descr="https://images-na.ssl-images-amazon.com/images/I/41VKPM45FA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2504" y="192208"/>
            <a:ext cx="2304256" cy="2304256"/>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Image result for wagn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5655" y="4316791"/>
            <a:ext cx="1745672" cy="2420136"/>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Wagner: Die Meistersinger Von Nurn [Monika Bohinec, Anna Gabler, Roberto SaccÃ ] [Blu-ray] [2014] [Region A &amp; B &amp; 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06165" y="980728"/>
            <a:ext cx="2492326" cy="3530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37377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And some by other composers.</a:t>
            </a:r>
            <a:endParaRPr lang="en-GB" dirty="0"/>
          </a:p>
        </p:txBody>
      </p:sp>
    </p:spTree>
    <p:extLst>
      <p:ext uri="{BB962C8B-B14F-4D97-AF65-F5344CB8AC3E}">
        <p14:creationId xmlns:p14="http://schemas.microsoft.com/office/powerpoint/2010/main" val="383100895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erlioz: Te De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738" y="403875"/>
            <a:ext cx="2880320" cy="288032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Vaughan Williams: Fantasia on a Theme by Thomas Tallis; In the Fen Country; Norfolk Rhapsody No. 1 in E Minor; The Wasps Overture; Variations for Orchestra; Five Variants of Dives and Laza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39" y="450849"/>
            <a:ext cx="286702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images-na.ssl-images-amazon.com/images/I/81HCkIxACgL._SL1400_.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5816" y="3429000"/>
            <a:ext cx="3096344" cy="3096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18630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836712"/>
            <a:ext cx="7543800" cy="4954488"/>
          </a:xfrm>
        </p:spPr>
        <p:txBody>
          <a:bodyPr/>
          <a:lstStyle/>
          <a:p>
            <a:r>
              <a:rPr lang="en-GB" dirty="0" smtClean="0"/>
              <a:t>That is </a:t>
            </a:r>
            <a:r>
              <a:rPr lang="en-GB" i="1" dirty="0" smtClean="0"/>
              <a:t>a lot </a:t>
            </a:r>
            <a:r>
              <a:rPr lang="en-GB" dirty="0" smtClean="0"/>
              <a:t>to read, listen to, and find out about.</a:t>
            </a:r>
            <a:endParaRPr lang="en-GB" dirty="0"/>
          </a:p>
        </p:txBody>
      </p:sp>
    </p:spTree>
    <p:extLst>
      <p:ext uri="{BB962C8B-B14F-4D97-AF65-F5344CB8AC3E}">
        <p14:creationId xmlns:p14="http://schemas.microsoft.com/office/powerpoint/2010/main" val="192546085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548680"/>
            <a:ext cx="7543800" cy="5242520"/>
          </a:xfrm>
        </p:spPr>
        <p:txBody>
          <a:bodyPr/>
          <a:lstStyle/>
          <a:p>
            <a:r>
              <a:rPr lang="en-GB" dirty="0" smtClean="0"/>
              <a:t>That is the problem of volume: becoming an intellectual requires you to master </a:t>
            </a:r>
            <a:r>
              <a:rPr lang="en-GB" i="1" dirty="0" smtClean="0"/>
              <a:t>a lot</a:t>
            </a:r>
            <a:r>
              <a:rPr lang="en-GB" dirty="0"/>
              <a:t> </a:t>
            </a:r>
            <a:r>
              <a:rPr lang="en-GB" dirty="0" smtClean="0"/>
              <a:t>of material.</a:t>
            </a:r>
            <a:endParaRPr lang="en-GB" dirty="0"/>
          </a:p>
        </p:txBody>
      </p:sp>
    </p:spTree>
    <p:extLst>
      <p:ext uri="{BB962C8B-B14F-4D97-AF65-F5344CB8AC3E}">
        <p14:creationId xmlns:p14="http://schemas.microsoft.com/office/powerpoint/2010/main" val="71821441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1052736"/>
            <a:ext cx="7543800" cy="4738464"/>
          </a:xfrm>
        </p:spPr>
        <p:txBody>
          <a:bodyPr/>
          <a:lstStyle/>
          <a:p>
            <a:r>
              <a:rPr lang="en-GB" dirty="0" smtClean="0"/>
              <a:t>So these are the three problems in the way of your becoming an intellectual (assuming the person reading this is a teenager). </a:t>
            </a:r>
            <a:endParaRPr lang="en-GB" dirty="0"/>
          </a:p>
        </p:txBody>
      </p:sp>
    </p:spTree>
    <p:extLst>
      <p:ext uri="{BB962C8B-B14F-4D97-AF65-F5344CB8AC3E}">
        <p14:creationId xmlns:p14="http://schemas.microsoft.com/office/powerpoint/2010/main" val="152692351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476672"/>
            <a:ext cx="7543800" cy="5314528"/>
          </a:xfrm>
        </p:spPr>
        <p:txBody>
          <a:bodyPr/>
          <a:lstStyle/>
          <a:p>
            <a:r>
              <a:rPr lang="en-GB" dirty="0" smtClean="0"/>
              <a:t>The importance of exams and the way they are marked means that the work you do to prepare for exams is unlikely to prepare you to be </a:t>
            </a:r>
            <a:r>
              <a:rPr lang="en-GB" dirty="0" smtClean="0"/>
              <a:t>an </a:t>
            </a:r>
            <a:r>
              <a:rPr lang="en-GB" dirty="0" smtClean="0"/>
              <a:t>intellectual.</a:t>
            </a:r>
            <a:endParaRPr lang="en-GB" dirty="0"/>
          </a:p>
        </p:txBody>
      </p:sp>
    </p:spTree>
    <p:extLst>
      <p:ext uri="{BB962C8B-B14F-4D97-AF65-F5344CB8AC3E}">
        <p14:creationId xmlns:p14="http://schemas.microsoft.com/office/powerpoint/2010/main" val="208771891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4704"/>
            <a:ext cx="7543800" cy="5026496"/>
          </a:xfrm>
        </p:spPr>
        <p:txBody>
          <a:bodyPr/>
          <a:lstStyle/>
          <a:p>
            <a:r>
              <a:rPr lang="en-GB" dirty="0" smtClean="0"/>
              <a:t>It is far harder for someone born in 2001 to become an intellectual than someone like me, who was born in 1970. </a:t>
            </a:r>
            <a:endParaRPr lang="en-GB" dirty="0"/>
          </a:p>
        </p:txBody>
      </p:sp>
    </p:spTree>
    <p:extLst>
      <p:ext uri="{BB962C8B-B14F-4D97-AF65-F5344CB8AC3E}">
        <p14:creationId xmlns:p14="http://schemas.microsoft.com/office/powerpoint/2010/main" val="1816442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1052736"/>
            <a:ext cx="7543800" cy="4738464"/>
          </a:xfrm>
        </p:spPr>
        <p:txBody>
          <a:bodyPr/>
          <a:lstStyle/>
          <a:p>
            <a:r>
              <a:rPr lang="en-GB" dirty="0" smtClean="0"/>
              <a:t>And becoming an intellectual requires you to cover a very large terrain of knowledge, books, music, and films.</a:t>
            </a:r>
            <a:endParaRPr lang="en-GB" dirty="0"/>
          </a:p>
        </p:txBody>
      </p:sp>
    </p:spTree>
    <p:extLst>
      <p:ext uri="{BB962C8B-B14F-4D97-AF65-F5344CB8AC3E}">
        <p14:creationId xmlns:p14="http://schemas.microsoft.com/office/powerpoint/2010/main" val="33188218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1196752"/>
            <a:ext cx="7543800" cy="4594448"/>
          </a:xfrm>
        </p:spPr>
        <p:txBody>
          <a:bodyPr/>
          <a:lstStyle/>
          <a:p>
            <a:r>
              <a:rPr lang="en-GB" dirty="0" smtClean="0"/>
              <a:t>There are various reasons for this, including...</a:t>
            </a:r>
            <a:endParaRPr lang="en-GB" dirty="0"/>
          </a:p>
        </p:txBody>
      </p:sp>
    </p:spTree>
    <p:extLst>
      <p:ext uri="{BB962C8B-B14F-4D97-AF65-F5344CB8AC3E}">
        <p14:creationId xmlns:p14="http://schemas.microsoft.com/office/powerpoint/2010/main" val="163169289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1556792"/>
            <a:ext cx="7543800" cy="4234408"/>
          </a:xfrm>
        </p:spPr>
        <p:txBody>
          <a:bodyPr/>
          <a:lstStyle/>
          <a:p>
            <a:r>
              <a:rPr lang="en-GB" dirty="0" smtClean="0"/>
              <a:t>So how can we get round these problems?</a:t>
            </a:r>
            <a:endParaRPr lang="en-GB" dirty="0"/>
          </a:p>
        </p:txBody>
      </p:sp>
    </p:spTree>
    <p:extLst>
      <p:ext uri="{BB962C8B-B14F-4D97-AF65-F5344CB8AC3E}">
        <p14:creationId xmlns:p14="http://schemas.microsoft.com/office/powerpoint/2010/main" val="94695408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476672"/>
            <a:ext cx="7543800" cy="5314528"/>
          </a:xfrm>
        </p:spPr>
        <p:txBody>
          <a:bodyPr/>
          <a:lstStyle/>
          <a:p>
            <a:r>
              <a:rPr lang="en-GB" dirty="0" smtClean="0"/>
              <a:t>First, start today. The challenge involved in becoming an intellectual is big and the time available to meet it is very limited. </a:t>
            </a:r>
            <a:endParaRPr lang="en-GB" dirty="0"/>
          </a:p>
        </p:txBody>
      </p:sp>
    </p:spTree>
    <p:extLst>
      <p:ext uri="{BB962C8B-B14F-4D97-AF65-F5344CB8AC3E}">
        <p14:creationId xmlns:p14="http://schemas.microsoft.com/office/powerpoint/2010/main" val="78531857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404664"/>
            <a:ext cx="7543800" cy="5386536"/>
          </a:xfrm>
        </p:spPr>
        <p:txBody>
          <a:bodyPr/>
          <a:lstStyle/>
          <a:p>
            <a:r>
              <a:rPr lang="en-GB" dirty="0" smtClean="0"/>
              <a:t>So don’t wait to get started – start today.</a:t>
            </a:r>
            <a:endParaRPr lang="en-GB" dirty="0"/>
          </a:p>
        </p:txBody>
      </p:sp>
    </p:spTree>
    <p:extLst>
      <p:ext uri="{BB962C8B-B14F-4D97-AF65-F5344CB8AC3E}">
        <p14:creationId xmlns:p14="http://schemas.microsoft.com/office/powerpoint/2010/main" val="373870696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620688"/>
            <a:ext cx="7543800" cy="5170512"/>
          </a:xfrm>
        </p:spPr>
        <p:txBody>
          <a:bodyPr/>
          <a:lstStyle/>
          <a:p>
            <a:r>
              <a:rPr lang="en-GB" dirty="0" smtClean="0"/>
              <a:t>Second, use your time efficiently, so that you maximise your opportunities for growth as an intellectual within the time available.</a:t>
            </a:r>
            <a:endParaRPr lang="en-GB" dirty="0"/>
          </a:p>
        </p:txBody>
      </p:sp>
    </p:spTree>
    <p:extLst>
      <p:ext uri="{BB962C8B-B14F-4D97-AF65-F5344CB8AC3E}">
        <p14:creationId xmlns:p14="http://schemas.microsoft.com/office/powerpoint/2010/main" val="412913943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332656"/>
            <a:ext cx="7543800" cy="5458544"/>
          </a:xfrm>
        </p:spPr>
        <p:txBody>
          <a:bodyPr/>
          <a:lstStyle/>
          <a:p>
            <a:r>
              <a:rPr lang="en-GB" dirty="0" smtClean="0"/>
              <a:t>Search out books and materials that will serve as portals – introducing you to a huge range of ideas and knowledge in as few pages as possible. (Without dumbing down.)</a:t>
            </a:r>
            <a:endParaRPr lang="en-GB" dirty="0"/>
          </a:p>
        </p:txBody>
      </p:sp>
    </p:spTree>
    <p:extLst>
      <p:ext uri="{BB962C8B-B14F-4D97-AF65-F5344CB8AC3E}">
        <p14:creationId xmlns:p14="http://schemas.microsoft.com/office/powerpoint/2010/main" val="182430816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548680"/>
            <a:ext cx="7543800" cy="5242520"/>
          </a:xfrm>
        </p:spPr>
        <p:txBody>
          <a:bodyPr/>
          <a:lstStyle/>
          <a:p>
            <a:r>
              <a:rPr lang="en-GB" dirty="0" smtClean="0"/>
              <a:t>The ‘Start Reading Now!’ poster on the Pre-U reading section of my mcbridesguides.com website sets out a number of these portals. Use them, or something like them.</a:t>
            </a:r>
            <a:endParaRPr lang="en-GB" dirty="0"/>
          </a:p>
        </p:txBody>
      </p:sp>
    </p:spTree>
    <p:extLst>
      <p:ext uri="{BB962C8B-B14F-4D97-AF65-F5344CB8AC3E}">
        <p14:creationId xmlns:p14="http://schemas.microsoft.com/office/powerpoint/2010/main" val="315951858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620688"/>
            <a:ext cx="7543800" cy="5170512"/>
          </a:xfrm>
        </p:spPr>
        <p:txBody>
          <a:bodyPr/>
          <a:lstStyle/>
          <a:p>
            <a:r>
              <a:rPr lang="en-GB" dirty="0" smtClean="0"/>
              <a:t>Read magazines and journals that carry reviews of intellectual books.</a:t>
            </a:r>
            <a:endParaRPr lang="en-GB" dirty="0"/>
          </a:p>
        </p:txBody>
      </p:sp>
      <p:pic>
        <p:nvPicPr>
          <p:cNvPr id="9218" name="Picture 2" descr="Image result for specta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88640"/>
            <a:ext cx="1584176" cy="211703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new york review of book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764704"/>
            <a:ext cx="1957242" cy="266429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result for london review of boo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79" y="188640"/>
            <a:ext cx="1668673" cy="2261053"/>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Image result for standpoint magaz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6" y="764704"/>
            <a:ext cx="2127051" cy="2664296"/>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Image result for first things magazin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1097" y="259684"/>
            <a:ext cx="1808289" cy="2190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90302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Reading book reviews of intellectual books is a very efficient way of finding out a huge amount of information very quickly.</a:t>
            </a:r>
            <a:endParaRPr lang="en-GB" dirty="0"/>
          </a:p>
        </p:txBody>
      </p:sp>
    </p:spTree>
    <p:extLst>
      <p:ext uri="{BB962C8B-B14F-4D97-AF65-F5344CB8AC3E}">
        <p14:creationId xmlns:p14="http://schemas.microsoft.com/office/powerpoint/2010/main" val="411884787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620688"/>
            <a:ext cx="7543800" cy="5170512"/>
          </a:xfrm>
        </p:spPr>
        <p:txBody>
          <a:bodyPr/>
          <a:lstStyle/>
          <a:p>
            <a:r>
              <a:rPr lang="en-GB" dirty="0" smtClean="0"/>
              <a:t>But remember: being an intellectual doesn’t stop you being an idiot.</a:t>
            </a:r>
            <a:endParaRPr lang="en-GB"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620688"/>
            <a:ext cx="6143183"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691680" y="2204864"/>
            <a:ext cx="5423103" cy="646331"/>
          </a:xfrm>
          <a:prstGeom prst="rect">
            <a:avLst/>
          </a:prstGeom>
          <a:noFill/>
        </p:spPr>
        <p:txBody>
          <a:bodyPr wrap="square" rtlCol="0">
            <a:spAutoFit/>
          </a:bodyPr>
          <a:lstStyle/>
          <a:p>
            <a:pPr algn="r"/>
            <a:r>
              <a:rPr lang="en-GB" dirty="0" err="1" smtClean="0"/>
              <a:t>Nassim</a:t>
            </a:r>
            <a:r>
              <a:rPr lang="en-GB" dirty="0" smtClean="0"/>
              <a:t> Nicholas </a:t>
            </a:r>
            <a:r>
              <a:rPr lang="en-GB" dirty="0" err="1" smtClean="0"/>
              <a:t>Taleb</a:t>
            </a:r>
            <a:r>
              <a:rPr lang="en-GB" dirty="0" smtClean="0"/>
              <a:t> @</a:t>
            </a:r>
            <a:r>
              <a:rPr lang="en-GB" dirty="0" err="1" smtClean="0"/>
              <a:t>nntaleb</a:t>
            </a:r>
            <a:endParaRPr lang="en-GB" dirty="0" smtClean="0"/>
          </a:p>
          <a:p>
            <a:pPr algn="r"/>
            <a:r>
              <a:rPr lang="en-GB" dirty="0" smtClean="0"/>
              <a:t>Twitter, June 25 2016</a:t>
            </a:r>
            <a:endParaRPr lang="en-GB" dirty="0"/>
          </a:p>
        </p:txBody>
      </p:sp>
    </p:spTree>
    <p:extLst>
      <p:ext uri="{BB962C8B-B14F-4D97-AF65-F5344CB8AC3E}">
        <p14:creationId xmlns:p14="http://schemas.microsoft.com/office/powerpoint/2010/main" val="138528548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620688"/>
            <a:ext cx="7543800" cy="5170512"/>
          </a:xfrm>
        </p:spPr>
        <p:txBody>
          <a:bodyPr/>
          <a:lstStyle/>
          <a:p>
            <a:r>
              <a:rPr lang="en-GB" dirty="0" smtClean="0"/>
              <a:t>So read book reviews written by intellectuals with care, and watch out for any spin or bias that is affecting their writing. </a:t>
            </a:r>
            <a:endParaRPr lang="en-GB" dirty="0"/>
          </a:p>
        </p:txBody>
      </p:sp>
    </p:spTree>
    <p:extLst>
      <p:ext uri="{BB962C8B-B14F-4D97-AF65-F5344CB8AC3E}">
        <p14:creationId xmlns:p14="http://schemas.microsoft.com/office/powerpoint/2010/main" val="41938156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1196752"/>
            <a:ext cx="7543800" cy="4594448"/>
          </a:xfrm>
        </p:spPr>
        <p:txBody>
          <a:bodyPr/>
          <a:lstStyle/>
          <a:p>
            <a:r>
              <a:rPr lang="en-GB" dirty="0"/>
              <a:t>... increasing competition for valuable </a:t>
            </a:r>
            <a:r>
              <a:rPr lang="en-GB" dirty="0" smtClean="0"/>
              <a:t>opportunities...</a:t>
            </a:r>
            <a:endParaRPr lang="en-GB" dirty="0"/>
          </a:p>
        </p:txBody>
      </p:sp>
    </p:spTree>
    <p:extLst>
      <p:ext uri="{BB962C8B-B14F-4D97-AF65-F5344CB8AC3E}">
        <p14:creationId xmlns:p14="http://schemas.microsoft.com/office/powerpoint/2010/main" val="159710258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1772816"/>
            <a:ext cx="7543800" cy="4018384"/>
          </a:xfrm>
        </p:spPr>
        <p:txBody>
          <a:bodyPr/>
          <a:lstStyle/>
          <a:p>
            <a:r>
              <a:rPr lang="en-GB" dirty="0"/>
              <a:t>T</a:t>
            </a:r>
            <a:r>
              <a:rPr lang="en-GB" dirty="0" smtClean="0"/>
              <a:t>hird, never get discouraged by the challenge involved in becoming an intellectual.</a:t>
            </a:r>
            <a:endParaRPr lang="en-GB" dirty="0"/>
          </a:p>
        </p:txBody>
      </p:sp>
    </p:spTree>
    <p:extLst>
      <p:ext uri="{BB962C8B-B14F-4D97-AF65-F5344CB8AC3E}">
        <p14:creationId xmlns:p14="http://schemas.microsoft.com/office/powerpoint/2010/main" val="382705503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1196752"/>
            <a:ext cx="7543800" cy="4594448"/>
          </a:xfrm>
        </p:spPr>
        <p:txBody>
          <a:bodyPr/>
          <a:lstStyle/>
          <a:p>
            <a:r>
              <a:rPr lang="en-GB" dirty="0"/>
              <a:t>I</a:t>
            </a:r>
            <a:r>
              <a:rPr lang="en-GB" dirty="0" smtClean="0"/>
              <a:t>f you do </a:t>
            </a:r>
            <a:r>
              <a:rPr lang="en-GB" dirty="0"/>
              <a:t>just </a:t>
            </a:r>
            <a:r>
              <a:rPr lang="en-GB" dirty="0" smtClean="0"/>
              <a:t>a small part of what I am recommending, that’s better than nothing.</a:t>
            </a:r>
            <a:endParaRPr lang="en-GB" dirty="0"/>
          </a:p>
        </p:txBody>
      </p:sp>
    </p:spTree>
    <p:extLst>
      <p:ext uri="{BB962C8B-B14F-4D97-AF65-F5344CB8AC3E}">
        <p14:creationId xmlns:p14="http://schemas.microsoft.com/office/powerpoint/2010/main" val="292349321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620688"/>
            <a:ext cx="7543800" cy="5170512"/>
          </a:xfrm>
        </p:spPr>
        <p:txBody>
          <a:bodyPr/>
          <a:lstStyle/>
          <a:p>
            <a:r>
              <a:rPr lang="en-GB" dirty="0" smtClean="0"/>
              <a:t>So try not to think of the big picture – just focus on what would be good to read, watch, listen to, find out about </a:t>
            </a:r>
            <a:r>
              <a:rPr lang="en-GB" i="1" dirty="0" smtClean="0"/>
              <a:t>today</a:t>
            </a:r>
            <a:r>
              <a:rPr lang="en-GB" dirty="0" smtClean="0"/>
              <a:t>. And let everything else take care of itself.</a:t>
            </a:r>
            <a:endParaRPr lang="en-GB" dirty="0"/>
          </a:p>
        </p:txBody>
      </p:sp>
    </p:spTree>
    <p:extLst>
      <p:ext uri="{BB962C8B-B14F-4D97-AF65-F5344CB8AC3E}">
        <p14:creationId xmlns:p14="http://schemas.microsoft.com/office/powerpoint/2010/main" val="387576906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4704"/>
            <a:ext cx="7543800" cy="5026496"/>
          </a:xfrm>
        </p:spPr>
        <p:txBody>
          <a:bodyPr/>
          <a:lstStyle/>
          <a:p>
            <a:r>
              <a:rPr lang="en-GB" dirty="0" smtClean="0"/>
              <a:t>Fourth, remember that while you may be subject to certain disadvantages in becoming an intellectual, you also have advantages.</a:t>
            </a:r>
            <a:endParaRPr lang="en-GB" dirty="0"/>
          </a:p>
        </p:txBody>
      </p:sp>
    </p:spTree>
    <p:extLst>
      <p:ext uri="{BB962C8B-B14F-4D97-AF65-F5344CB8AC3E}">
        <p14:creationId xmlns:p14="http://schemas.microsoft.com/office/powerpoint/2010/main" val="44318111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4704"/>
            <a:ext cx="7543800" cy="5026496"/>
          </a:xfrm>
        </p:spPr>
        <p:txBody>
          <a:bodyPr/>
          <a:lstStyle/>
          <a:p>
            <a:r>
              <a:rPr lang="en-GB" dirty="0" smtClean="0"/>
              <a:t>Thanks to the Internet, you are living at a time when a huge amount of what you need to become an intellectual is freely available.</a:t>
            </a:r>
            <a:endParaRPr lang="en-GB" dirty="0"/>
          </a:p>
        </p:txBody>
      </p:sp>
    </p:spTree>
    <p:extLst>
      <p:ext uri="{BB962C8B-B14F-4D97-AF65-F5344CB8AC3E}">
        <p14:creationId xmlns:p14="http://schemas.microsoft.com/office/powerpoint/2010/main" val="53240721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3284984"/>
            <a:ext cx="7543800" cy="2506216"/>
          </a:xfrm>
        </p:spPr>
        <p:txBody>
          <a:bodyPr/>
          <a:lstStyle/>
          <a:p>
            <a:r>
              <a:rPr lang="en-GB" dirty="0" smtClean="0"/>
              <a:t>You just need to know what to look for.</a:t>
            </a:r>
            <a:endParaRPr lang="en-GB" dirty="0"/>
          </a:p>
        </p:txBody>
      </p:sp>
    </p:spTree>
    <p:extLst>
      <p:ext uri="{BB962C8B-B14F-4D97-AF65-F5344CB8AC3E}">
        <p14:creationId xmlns:p14="http://schemas.microsoft.com/office/powerpoint/2010/main" val="223907456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476672"/>
            <a:ext cx="7543800" cy="5314528"/>
          </a:xfrm>
        </p:spPr>
        <p:txBody>
          <a:bodyPr/>
          <a:lstStyle/>
          <a:p>
            <a:r>
              <a:rPr lang="en-GB" dirty="0" smtClean="0"/>
              <a:t>And you also live in a time blessed with an embarrassment of riches...</a:t>
            </a:r>
            <a:endParaRPr lang="en-GB" dirty="0"/>
          </a:p>
        </p:txBody>
      </p:sp>
    </p:spTree>
    <p:extLst>
      <p:ext uri="{BB962C8B-B14F-4D97-AF65-F5344CB8AC3E}">
        <p14:creationId xmlns:p14="http://schemas.microsoft.com/office/powerpoint/2010/main" val="267707882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260648"/>
            <a:ext cx="7543800" cy="5530552"/>
          </a:xfrm>
        </p:spPr>
        <p:txBody>
          <a:bodyPr/>
          <a:lstStyle/>
          <a:p>
            <a:r>
              <a:rPr lang="en-GB" dirty="0"/>
              <a:t>...in terms of books </a:t>
            </a:r>
            <a:r>
              <a:rPr lang="en-GB" dirty="0" smtClean="0"/>
              <a:t>that seek to </a:t>
            </a:r>
            <a:r>
              <a:rPr lang="en-GB" dirty="0"/>
              <a:t>introduce you to the worlds of ideas and </a:t>
            </a:r>
            <a:r>
              <a:rPr lang="en-GB" dirty="0" smtClean="0"/>
              <a:t>knowledge that you need to be familiar with to become an intellectual. </a:t>
            </a:r>
            <a:endParaRPr lang="en-GB" dirty="0"/>
          </a:p>
        </p:txBody>
      </p:sp>
    </p:spTree>
    <p:extLst>
      <p:ext uri="{BB962C8B-B14F-4D97-AF65-F5344CB8AC3E}">
        <p14:creationId xmlns:p14="http://schemas.microsoft.com/office/powerpoint/2010/main" val="205689300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980728"/>
            <a:ext cx="7543800" cy="4810472"/>
          </a:xfrm>
        </p:spPr>
        <p:txBody>
          <a:bodyPr/>
          <a:lstStyle/>
          <a:p>
            <a:r>
              <a:rPr lang="en-GB" dirty="0" smtClean="0"/>
              <a:t>So explore bookshops and libraries looking for these portals, and make the most of them when you find them.</a:t>
            </a:r>
            <a:endParaRPr lang="en-GB" dirty="0"/>
          </a:p>
        </p:txBody>
      </p:sp>
    </p:spTree>
    <p:extLst>
      <p:ext uri="{BB962C8B-B14F-4D97-AF65-F5344CB8AC3E}">
        <p14:creationId xmlns:p14="http://schemas.microsoft.com/office/powerpoint/2010/main" val="328359096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1052736"/>
            <a:ext cx="7543800" cy="4738464"/>
          </a:xfrm>
        </p:spPr>
        <p:txBody>
          <a:bodyPr/>
          <a:lstStyle/>
          <a:p>
            <a:pPr algn="ctr"/>
            <a:r>
              <a:rPr lang="en-GB" dirty="0" smtClean="0"/>
              <a:t/>
            </a:r>
            <a:br>
              <a:rPr lang="en-GB" dirty="0" smtClean="0"/>
            </a:br>
            <a:r>
              <a:rPr lang="en-GB" dirty="0"/>
              <a:t/>
            </a:r>
            <a:br>
              <a:rPr lang="en-GB" dirty="0"/>
            </a:br>
            <a:r>
              <a:rPr lang="en-GB" dirty="0" smtClean="0"/>
              <a:t/>
            </a:r>
            <a:br>
              <a:rPr lang="en-GB" dirty="0" smtClean="0"/>
            </a:br>
            <a:r>
              <a:rPr lang="en-GB" dirty="0"/>
              <a:t/>
            </a:r>
            <a:br>
              <a:rPr lang="en-GB" dirty="0"/>
            </a:br>
            <a:r>
              <a:rPr lang="en-GB" dirty="0" smtClean="0"/>
              <a:t/>
            </a:r>
            <a:br>
              <a:rPr lang="en-GB" dirty="0" smtClean="0"/>
            </a:br>
            <a:r>
              <a:rPr lang="en-GB" dirty="0"/>
              <a:t/>
            </a:r>
            <a:br>
              <a:rPr lang="en-GB" dirty="0"/>
            </a:br>
            <a:r>
              <a:rPr lang="en-GB" dirty="0" smtClean="0"/>
              <a:t>The End</a:t>
            </a:r>
            <a:br>
              <a:rPr lang="en-GB" dirty="0" smtClean="0"/>
            </a:br>
            <a:r>
              <a:rPr lang="en-GB" dirty="0" smtClean="0"/>
              <a:t/>
            </a:r>
            <a:br>
              <a:rPr lang="en-GB" dirty="0" smtClean="0"/>
            </a:br>
            <a:r>
              <a:rPr lang="en-GB" dirty="0" smtClean="0"/>
              <a:t>and – I hope – </a:t>
            </a:r>
            <a:br>
              <a:rPr lang="en-GB" dirty="0" smtClean="0"/>
            </a:br>
            <a:r>
              <a:rPr lang="en-GB" smtClean="0"/>
              <a:t>The </a:t>
            </a:r>
            <a:r>
              <a:rPr lang="en-GB" smtClean="0"/>
              <a:t>Beginning</a:t>
            </a:r>
            <a:endParaRPr lang="en-GB" dirty="0"/>
          </a:p>
        </p:txBody>
      </p:sp>
    </p:spTree>
    <p:extLst>
      <p:ext uri="{BB962C8B-B14F-4D97-AF65-F5344CB8AC3E}">
        <p14:creationId xmlns:p14="http://schemas.microsoft.com/office/powerpoint/2010/main" val="1920696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404664"/>
            <a:ext cx="7543800" cy="5386536"/>
          </a:xfrm>
        </p:spPr>
        <p:txBody>
          <a:bodyPr/>
          <a:lstStyle/>
          <a:p>
            <a:r>
              <a:rPr lang="en-GB" dirty="0"/>
              <a:t>... </a:t>
            </a:r>
            <a:r>
              <a:rPr lang="en-GB" dirty="0" smtClean="0"/>
              <a:t>and an increasing unwillingness among those in charge of those opportunities to exercise their </a:t>
            </a:r>
            <a:r>
              <a:rPr lang="en-GB" i="1" dirty="0" smtClean="0"/>
              <a:t>judgment</a:t>
            </a:r>
            <a:r>
              <a:rPr lang="en-GB" dirty="0" smtClean="0"/>
              <a:t> to see who should be awarded those opportunities.</a:t>
            </a:r>
            <a:endParaRPr lang="en-GB" dirty="0"/>
          </a:p>
        </p:txBody>
      </p:sp>
    </p:spTree>
    <p:extLst>
      <p:ext uri="{BB962C8B-B14F-4D97-AF65-F5344CB8AC3E}">
        <p14:creationId xmlns:p14="http://schemas.microsoft.com/office/powerpoint/2010/main" val="23476398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404664"/>
            <a:ext cx="7543800" cy="5386536"/>
          </a:xfrm>
        </p:spPr>
        <p:txBody>
          <a:bodyPr/>
          <a:lstStyle/>
          <a:p>
            <a:r>
              <a:rPr lang="en-GB" dirty="0" smtClean="0"/>
              <a:t>That same surrender of judgment to ‘objective standards’ of achievement also operates among the exam boards.</a:t>
            </a:r>
            <a:endParaRPr lang="en-GB" dirty="0"/>
          </a:p>
        </p:txBody>
      </p:sp>
    </p:spTree>
    <p:extLst>
      <p:ext uri="{BB962C8B-B14F-4D97-AF65-F5344CB8AC3E}">
        <p14:creationId xmlns:p14="http://schemas.microsoft.com/office/powerpoint/2010/main" val="30862847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404664"/>
            <a:ext cx="7543800" cy="5386536"/>
          </a:xfrm>
        </p:spPr>
        <p:txBody>
          <a:bodyPr/>
          <a:lstStyle/>
          <a:p>
            <a:r>
              <a:rPr lang="en-GB" dirty="0" smtClean="0"/>
              <a:t>Instead of judging whether an essay </a:t>
            </a:r>
            <a:r>
              <a:rPr lang="en-GB" dirty="0" smtClean="0"/>
              <a:t>written by a student in History or English is good or bad, instead the exam board is more comfortable...</a:t>
            </a:r>
            <a:endParaRPr lang="en-GB" dirty="0"/>
          </a:p>
        </p:txBody>
      </p:sp>
    </p:spTree>
    <p:extLst>
      <p:ext uri="{BB962C8B-B14F-4D97-AF65-F5344CB8AC3E}">
        <p14:creationId xmlns:p14="http://schemas.microsoft.com/office/powerpoint/2010/main" val="10311151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404664"/>
            <a:ext cx="7543800" cy="5386536"/>
          </a:xfrm>
        </p:spPr>
        <p:txBody>
          <a:bodyPr/>
          <a:lstStyle/>
          <a:p>
            <a:r>
              <a:rPr lang="en-GB" dirty="0" smtClean="0"/>
              <a:t>...giving the essay a mark determined by whether the essay is written with a certain structure, and whether the essay hits certain points.</a:t>
            </a:r>
            <a:endParaRPr lang="en-GB" dirty="0"/>
          </a:p>
        </p:txBody>
      </p:sp>
    </p:spTree>
    <p:extLst>
      <p:ext uri="{BB962C8B-B14F-4D97-AF65-F5344CB8AC3E}">
        <p14:creationId xmlns:p14="http://schemas.microsoft.com/office/powerpoint/2010/main" val="37698776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836712"/>
            <a:ext cx="7543800" cy="4954488"/>
          </a:xfrm>
        </p:spPr>
        <p:txBody>
          <a:bodyPr/>
          <a:lstStyle/>
          <a:p>
            <a:r>
              <a:rPr lang="en-GB" dirty="0" smtClean="0"/>
              <a:t>But preparing to do well in </a:t>
            </a:r>
            <a:r>
              <a:rPr lang="en-GB" dirty="0" smtClean="0"/>
              <a:t>exams that are marked like </a:t>
            </a:r>
            <a:r>
              <a:rPr lang="en-GB" i="1" dirty="0" smtClean="0"/>
              <a:t>that</a:t>
            </a:r>
            <a:r>
              <a:rPr lang="en-GB" dirty="0" smtClean="0"/>
              <a:t> </a:t>
            </a:r>
            <a:r>
              <a:rPr lang="en-GB" dirty="0" smtClean="0"/>
              <a:t>will not help you become an intellectual. </a:t>
            </a:r>
            <a:endParaRPr lang="en-GB" dirty="0"/>
          </a:p>
        </p:txBody>
      </p:sp>
    </p:spTree>
    <p:extLst>
      <p:ext uri="{BB962C8B-B14F-4D97-AF65-F5344CB8AC3E}">
        <p14:creationId xmlns:p14="http://schemas.microsoft.com/office/powerpoint/2010/main" val="10900650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Quite the opposite.</a:t>
            </a:r>
            <a:endParaRPr lang="en-GB" dirty="0"/>
          </a:p>
        </p:txBody>
      </p:sp>
    </p:spTree>
    <p:extLst>
      <p:ext uri="{BB962C8B-B14F-4D97-AF65-F5344CB8AC3E}">
        <p14:creationId xmlns:p14="http://schemas.microsoft.com/office/powerpoint/2010/main" val="40915719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260648"/>
            <a:ext cx="7543800" cy="5530552"/>
          </a:xfrm>
        </p:spPr>
        <p:txBody>
          <a:bodyPr/>
          <a:lstStyle/>
          <a:p>
            <a:r>
              <a:rPr lang="en-GB" dirty="0" smtClean="0"/>
              <a:t>Writing essays </a:t>
            </a:r>
            <a:r>
              <a:rPr lang="en-GB" dirty="0" smtClean="0"/>
              <a:t>to </a:t>
            </a:r>
            <a:r>
              <a:rPr lang="en-GB" dirty="0" smtClean="0"/>
              <a:t>a plan that the exam board wants you to write before you will get a high mark is the </a:t>
            </a:r>
            <a:r>
              <a:rPr lang="en-GB" i="1" dirty="0" smtClean="0"/>
              <a:t>opposite </a:t>
            </a:r>
            <a:r>
              <a:rPr lang="en-GB" dirty="0" smtClean="0"/>
              <a:t>of what an intellectual would do.</a:t>
            </a:r>
            <a:endParaRPr lang="en-GB" dirty="0"/>
          </a:p>
        </p:txBody>
      </p:sp>
    </p:spTree>
    <p:extLst>
      <p:ext uri="{BB962C8B-B14F-4D97-AF65-F5344CB8AC3E}">
        <p14:creationId xmlns:p14="http://schemas.microsoft.com/office/powerpoint/2010/main" val="38230233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548680"/>
            <a:ext cx="7543800" cy="5242520"/>
          </a:xfrm>
        </p:spPr>
        <p:txBody>
          <a:bodyPr/>
          <a:lstStyle/>
          <a:p>
            <a:r>
              <a:rPr lang="en-GB" dirty="0" smtClean="0"/>
              <a:t>Law is one of the most intellectually challenging subjects you can study at university.</a:t>
            </a:r>
            <a:endParaRPr lang="en-GB" dirty="0"/>
          </a:p>
        </p:txBody>
      </p:sp>
    </p:spTree>
    <p:extLst>
      <p:ext uri="{BB962C8B-B14F-4D97-AF65-F5344CB8AC3E}">
        <p14:creationId xmlns:p14="http://schemas.microsoft.com/office/powerpoint/2010/main" val="37569924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836712"/>
            <a:ext cx="7543800" cy="4954488"/>
          </a:xfrm>
        </p:spPr>
        <p:txBody>
          <a:bodyPr/>
          <a:lstStyle/>
          <a:p>
            <a:r>
              <a:rPr lang="en-GB" dirty="0" smtClean="0"/>
              <a:t>The problem of </a:t>
            </a:r>
            <a:r>
              <a:rPr lang="en-GB" dirty="0" smtClean="0"/>
              <a:t>exams means </a:t>
            </a:r>
            <a:r>
              <a:rPr lang="en-GB" dirty="0" smtClean="0"/>
              <a:t>that we now live in the moral equivalent of the Soviet Union. (</a:t>
            </a:r>
            <a:r>
              <a:rPr lang="en-GB" i="1" dirty="0" smtClean="0"/>
              <a:t>Not</a:t>
            </a:r>
            <a:r>
              <a:rPr lang="en-GB" dirty="0" smtClean="0"/>
              <a:t> a good thing.)</a:t>
            </a:r>
            <a:endParaRPr lang="en-GB" dirty="0"/>
          </a:p>
        </p:txBody>
      </p:sp>
    </p:spTree>
    <p:extLst>
      <p:ext uri="{BB962C8B-B14F-4D97-AF65-F5344CB8AC3E}">
        <p14:creationId xmlns:p14="http://schemas.microsoft.com/office/powerpoint/2010/main" val="5322485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4704"/>
            <a:ext cx="7543800" cy="5026496"/>
          </a:xfrm>
        </p:spPr>
        <p:txBody>
          <a:bodyPr/>
          <a:lstStyle/>
          <a:p>
            <a:r>
              <a:rPr lang="en-GB" dirty="0" smtClean="0"/>
              <a:t>Intellectual students have to lead a double life.</a:t>
            </a:r>
            <a:endParaRPr lang="en-GB" dirty="0"/>
          </a:p>
        </p:txBody>
      </p:sp>
    </p:spTree>
    <p:extLst>
      <p:ext uri="{BB962C8B-B14F-4D97-AF65-F5344CB8AC3E}">
        <p14:creationId xmlns:p14="http://schemas.microsoft.com/office/powerpoint/2010/main" val="16654576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692696"/>
            <a:ext cx="7543800" cy="5098504"/>
          </a:xfrm>
        </p:spPr>
        <p:txBody>
          <a:bodyPr/>
          <a:lstStyle/>
          <a:p>
            <a:r>
              <a:rPr lang="en-GB" dirty="0"/>
              <a:t>A public life where they play by the rules and do what </a:t>
            </a:r>
            <a:r>
              <a:rPr lang="en-GB" dirty="0" smtClean="0"/>
              <a:t>they need to do to get high marks in the all-important exams.</a:t>
            </a:r>
            <a:endParaRPr lang="en-GB" dirty="0"/>
          </a:p>
        </p:txBody>
      </p:sp>
    </p:spTree>
    <p:extLst>
      <p:ext uri="{BB962C8B-B14F-4D97-AF65-F5344CB8AC3E}">
        <p14:creationId xmlns:p14="http://schemas.microsoft.com/office/powerpoint/2010/main" val="18264277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692696"/>
            <a:ext cx="7543800" cy="5098504"/>
          </a:xfrm>
        </p:spPr>
        <p:txBody>
          <a:bodyPr/>
          <a:lstStyle/>
          <a:p>
            <a:r>
              <a:rPr lang="en-GB" dirty="0"/>
              <a:t>(And they </a:t>
            </a:r>
            <a:r>
              <a:rPr lang="en-GB" i="1" dirty="0"/>
              <a:t>should </a:t>
            </a:r>
            <a:r>
              <a:rPr lang="en-GB" dirty="0"/>
              <a:t>do this – I’m not discouraging that at </a:t>
            </a:r>
            <a:r>
              <a:rPr lang="en-GB" dirty="0" smtClean="0"/>
              <a:t>all given how important it is to your future that you do well in exams.)</a:t>
            </a:r>
            <a:endParaRPr lang="en-GB" dirty="0"/>
          </a:p>
        </p:txBody>
      </p:sp>
    </p:spTree>
    <p:extLst>
      <p:ext uri="{BB962C8B-B14F-4D97-AF65-F5344CB8AC3E}">
        <p14:creationId xmlns:p14="http://schemas.microsoft.com/office/powerpoint/2010/main" val="39204588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476672"/>
            <a:ext cx="7543800" cy="5314528"/>
          </a:xfrm>
        </p:spPr>
        <p:txBody>
          <a:bodyPr/>
          <a:lstStyle/>
          <a:p>
            <a:r>
              <a:rPr lang="en-GB" dirty="0" smtClean="0"/>
              <a:t>And a private life where they get to read interesting, exciting books.</a:t>
            </a:r>
            <a:endParaRPr lang="en-GB" dirty="0"/>
          </a:p>
        </p:txBody>
      </p:sp>
    </p:spTree>
    <p:extLst>
      <p:ext uri="{BB962C8B-B14F-4D97-AF65-F5344CB8AC3E}">
        <p14:creationId xmlns:p14="http://schemas.microsoft.com/office/powerpoint/2010/main" val="10670114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1196752"/>
            <a:ext cx="7543800" cy="4594448"/>
          </a:xfrm>
        </p:spPr>
        <p:txBody>
          <a:bodyPr/>
          <a:lstStyle/>
          <a:p>
            <a:r>
              <a:rPr lang="en-GB" dirty="0" smtClean="0"/>
              <a:t>Should their private life leak out into their public life, disaster will ensue – at least </a:t>
            </a:r>
            <a:r>
              <a:rPr lang="en-GB" dirty="0" smtClean="0"/>
              <a:t>in their exams. </a:t>
            </a:r>
            <a:r>
              <a:rPr lang="en-GB" dirty="0" smtClean="0"/>
              <a:t>Bad grades will follow.</a:t>
            </a:r>
            <a:endParaRPr lang="en-GB" dirty="0"/>
          </a:p>
        </p:txBody>
      </p:sp>
    </p:spTree>
    <p:extLst>
      <p:ext uri="{BB962C8B-B14F-4D97-AF65-F5344CB8AC3E}">
        <p14:creationId xmlns:p14="http://schemas.microsoft.com/office/powerpoint/2010/main" val="27848117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980728"/>
            <a:ext cx="7543800" cy="4810472"/>
          </a:xfrm>
        </p:spPr>
        <p:txBody>
          <a:bodyPr/>
          <a:lstStyle/>
          <a:p>
            <a:r>
              <a:rPr lang="en-GB" dirty="0" smtClean="0"/>
              <a:t>Ian McEwan’s son was reading McEwan’s novel </a:t>
            </a:r>
            <a:r>
              <a:rPr lang="en-GB" i="1" dirty="0" smtClean="0"/>
              <a:t>Enduring Love </a:t>
            </a:r>
            <a:r>
              <a:rPr lang="en-GB" dirty="0" smtClean="0"/>
              <a:t>for A-Level. </a:t>
            </a:r>
            <a:endParaRPr lang="en-GB" dirty="0"/>
          </a:p>
        </p:txBody>
      </p:sp>
    </p:spTree>
    <p:extLst>
      <p:ext uri="{BB962C8B-B14F-4D97-AF65-F5344CB8AC3E}">
        <p14:creationId xmlns:p14="http://schemas.microsoft.com/office/powerpoint/2010/main" val="15481133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1124744"/>
            <a:ext cx="7543800" cy="4666456"/>
          </a:xfrm>
        </p:spPr>
        <p:txBody>
          <a:bodyPr/>
          <a:lstStyle/>
          <a:p>
            <a:r>
              <a:rPr lang="en-GB" dirty="0" smtClean="0"/>
              <a:t>McEwan gave his son some help with an essay the son was writing on his dad’s novel.</a:t>
            </a:r>
            <a:endParaRPr lang="en-GB" dirty="0"/>
          </a:p>
        </p:txBody>
      </p:sp>
    </p:spTree>
    <p:extLst>
      <p:ext uri="{BB962C8B-B14F-4D97-AF65-F5344CB8AC3E}">
        <p14:creationId xmlns:p14="http://schemas.microsoft.com/office/powerpoint/2010/main" val="28831515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4704"/>
            <a:ext cx="7543800" cy="5026496"/>
          </a:xfrm>
        </p:spPr>
        <p:txBody>
          <a:bodyPr/>
          <a:lstStyle/>
          <a:p>
            <a:r>
              <a:rPr lang="en-GB" dirty="0" smtClean="0"/>
              <a:t>The son’s essay got a C+. (</a:t>
            </a:r>
            <a:r>
              <a:rPr lang="en-GB" i="1" dirty="0" smtClean="0"/>
              <a:t>The Times</a:t>
            </a:r>
            <a:r>
              <a:rPr lang="en-GB" dirty="0" smtClean="0"/>
              <a:t>, May 7 2018)</a:t>
            </a:r>
            <a:endParaRPr lang="en-GB" dirty="0"/>
          </a:p>
        </p:txBody>
      </p:sp>
    </p:spTree>
    <p:extLst>
      <p:ext uri="{BB962C8B-B14F-4D97-AF65-F5344CB8AC3E}">
        <p14:creationId xmlns:p14="http://schemas.microsoft.com/office/powerpoint/2010/main" val="42381810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1052736"/>
            <a:ext cx="7543800" cy="4738464"/>
          </a:xfrm>
        </p:spPr>
        <p:txBody>
          <a:bodyPr/>
          <a:lstStyle/>
          <a:p>
            <a:r>
              <a:rPr lang="en-GB" dirty="0" smtClean="0"/>
              <a:t>Lesson: if you don’t conform, and say exactly what </a:t>
            </a:r>
            <a:r>
              <a:rPr lang="en-GB" dirty="0" smtClean="0"/>
              <a:t>the exam boards want you to say, you will get a bad mark.</a:t>
            </a:r>
            <a:endParaRPr lang="en-GB" dirty="0"/>
          </a:p>
        </p:txBody>
      </p:sp>
    </p:spTree>
    <p:extLst>
      <p:ext uri="{BB962C8B-B14F-4D97-AF65-F5344CB8AC3E}">
        <p14:creationId xmlns:p14="http://schemas.microsoft.com/office/powerpoint/2010/main" val="36968922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692696"/>
            <a:ext cx="7543800" cy="5098504"/>
          </a:xfrm>
        </p:spPr>
        <p:txBody>
          <a:bodyPr/>
          <a:lstStyle/>
          <a:p>
            <a:r>
              <a:rPr lang="en-GB" dirty="0" smtClean="0"/>
              <a:t>Studying Law requires you to be able to think </a:t>
            </a:r>
            <a:r>
              <a:rPr lang="en-GB" i="1" dirty="0" smtClean="0"/>
              <a:t>critically</a:t>
            </a:r>
            <a:r>
              <a:rPr lang="en-GB" dirty="0" smtClean="0"/>
              <a:t> about the society you live in.</a:t>
            </a:r>
            <a:endParaRPr lang="en-GB" dirty="0"/>
          </a:p>
        </p:txBody>
      </p:sp>
    </p:spTree>
    <p:extLst>
      <p:ext uri="{BB962C8B-B14F-4D97-AF65-F5344CB8AC3E}">
        <p14:creationId xmlns:p14="http://schemas.microsoft.com/office/powerpoint/2010/main" val="5546749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980728"/>
            <a:ext cx="7543800" cy="4810472"/>
          </a:xfrm>
        </p:spPr>
        <p:txBody>
          <a:bodyPr/>
          <a:lstStyle/>
          <a:p>
            <a:r>
              <a:rPr lang="en-GB" dirty="0" smtClean="0"/>
              <a:t>This is a </a:t>
            </a:r>
            <a:r>
              <a:rPr lang="en-GB" i="1" dirty="0" smtClean="0"/>
              <a:t>profoundly </a:t>
            </a:r>
            <a:r>
              <a:rPr lang="en-GB" dirty="0" smtClean="0"/>
              <a:t>anti-intellectual stance.</a:t>
            </a:r>
            <a:endParaRPr lang="en-GB" dirty="0"/>
          </a:p>
        </p:txBody>
      </p:sp>
    </p:spTree>
    <p:extLst>
      <p:ext uri="{BB962C8B-B14F-4D97-AF65-F5344CB8AC3E}">
        <p14:creationId xmlns:p14="http://schemas.microsoft.com/office/powerpoint/2010/main" val="38664654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548680"/>
            <a:ext cx="7543800" cy="5242520"/>
          </a:xfrm>
        </p:spPr>
        <p:txBody>
          <a:bodyPr/>
          <a:lstStyle/>
          <a:p>
            <a:r>
              <a:rPr lang="en-GB" dirty="0" smtClean="0"/>
              <a:t>So intellectual school children have to keep their heads down, and hope that one day – at university – they will be allowed to express themselves.</a:t>
            </a:r>
            <a:endParaRPr lang="en-GB" dirty="0"/>
          </a:p>
        </p:txBody>
      </p:sp>
    </p:spTree>
    <p:extLst>
      <p:ext uri="{BB962C8B-B14F-4D97-AF65-F5344CB8AC3E}">
        <p14:creationId xmlns:p14="http://schemas.microsoft.com/office/powerpoint/2010/main" val="6932578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836712"/>
            <a:ext cx="7543800" cy="4954488"/>
          </a:xfrm>
        </p:spPr>
        <p:txBody>
          <a:bodyPr/>
          <a:lstStyle/>
          <a:p>
            <a:r>
              <a:rPr lang="en-GB" dirty="0" smtClean="0"/>
              <a:t>But many more children learn not to be intellectuals.</a:t>
            </a:r>
            <a:endParaRPr lang="en-GB" dirty="0"/>
          </a:p>
        </p:txBody>
      </p:sp>
    </p:spTree>
    <p:extLst>
      <p:ext uri="{BB962C8B-B14F-4D97-AF65-F5344CB8AC3E}">
        <p14:creationId xmlns:p14="http://schemas.microsoft.com/office/powerpoint/2010/main" val="35880442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836712"/>
            <a:ext cx="7543800" cy="4954488"/>
          </a:xfrm>
        </p:spPr>
        <p:txBody>
          <a:bodyPr/>
          <a:lstStyle/>
          <a:p>
            <a:r>
              <a:rPr lang="en-GB" dirty="0" smtClean="0"/>
              <a:t>They read what they </a:t>
            </a:r>
            <a:r>
              <a:rPr lang="en-GB" dirty="0" smtClean="0"/>
              <a:t>need to read </a:t>
            </a:r>
            <a:r>
              <a:rPr lang="en-GB" dirty="0" smtClean="0"/>
              <a:t>(and no more than that) and write exactly what they </a:t>
            </a:r>
            <a:r>
              <a:rPr lang="en-GB" dirty="0" smtClean="0"/>
              <a:t>need to write </a:t>
            </a:r>
            <a:r>
              <a:rPr lang="en-GB" dirty="0" smtClean="0"/>
              <a:t>(and no more than that).</a:t>
            </a:r>
            <a:endParaRPr lang="en-GB" dirty="0"/>
          </a:p>
        </p:txBody>
      </p:sp>
    </p:spTree>
    <p:extLst>
      <p:ext uri="{BB962C8B-B14F-4D97-AF65-F5344CB8AC3E}">
        <p14:creationId xmlns:p14="http://schemas.microsoft.com/office/powerpoint/2010/main" val="41453739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4704"/>
            <a:ext cx="7543800" cy="5026496"/>
          </a:xfrm>
        </p:spPr>
        <p:txBody>
          <a:bodyPr/>
          <a:lstStyle/>
          <a:p>
            <a:r>
              <a:rPr lang="en-GB" dirty="0" smtClean="0"/>
              <a:t>And when they get to university, they struggle.</a:t>
            </a:r>
            <a:endParaRPr lang="en-GB" dirty="0"/>
          </a:p>
        </p:txBody>
      </p:sp>
    </p:spTree>
    <p:extLst>
      <p:ext uri="{BB962C8B-B14F-4D97-AF65-F5344CB8AC3E}">
        <p14:creationId xmlns:p14="http://schemas.microsoft.com/office/powerpoint/2010/main" val="42392998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620688"/>
            <a:ext cx="7543800" cy="5170512"/>
          </a:xfrm>
        </p:spPr>
        <p:txBody>
          <a:bodyPr/>
          <a:lstStyle/>
          <a:p>
            <a:r>
              <a:rPr lang="en-GB" dirty="0" smtClean="0"/>
              <a:t>They expect to be spoon-fed the answers, and resent being expected to think for themselves.</a:t>
            </a:r>
            <a:endParaRPr lang="en-GB" dirty="0"/>
          </a:p>
        </p:txBody>
      </p:sp>
    </p:spTree>
    <p:extLst>
      <p:ext uri="{BB962C8B-B14F-4D97-AF65-F5344CB8AC3E}">
        <p14:creationId xmlns:p14="http://schemas.microsoft.com/office/powerpoint/2010/main" val="34721763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908720"/>
            <a:ext cx="7543800" cy="4882480"/>
          </a:xfrm>
        </p:spPr>
        <p:txBody>
          <a:bodyPr/>
          <a:lstStyle/>
          <a:p>
            <a:r>
              <a:rPr lang="en-GB" dirty="0" smtClean="0"/>
              <a:t>And the more they struggle, the more anxious and depressed they become.</a:t>
            </a:r>
            <a:endParaRPr lang="en-GB" dirty="0"/>
          </a:p>
        </p:txBody>
      </p:sp>
    </p:spTree>
    <p:extLst>
      <p:ext uri="{BB962C8B-B14F-4D97-AF65-F5344CB8AC3E}">
        <p14:creationId xmlns:p14="http://schemas.microsoft.com/office/powerpoint/2010/main" val="16324068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332656"/>
            <a:ext cx="7543800" cy="5458544"/>
          </a:xfrm>
        </p:spPr>
        <p:txBody>
          <a:bodyPr/>
          <a:lstStyle/>
          <a:p>
            <a:r>
              <a:rPr lang="en-GB" dirty="0" smtClean="0"/>
              <a:t>It’s </a:t>
            </a:r>
            <a:r>
              <a:rPr lang="en-GB" i="1" dirty="0" smtClean="0"/>
              <a:t>not</a:t>
            </a:r>
            <a:r>
              <a:rPr lang="en-GB" dirty="0" smtClean="0"/>
              <a:t> their fault. The problem of </a:t>
            </a:r>
            <a:r>
              <a:rPr lang="en-GB" dirty="0" smtClean="0"/>
              <a:t>exams </a:t>
            </a:r>
            <a:r>
              <a:rPr lang="en-GB" dirty="0" smtClean="0"/>
              <a:t>mean </a:t>
            </a:r>
            <a:r>
              <a:rPr lang="en-GB" dirty="0" smtClean="0"/>
              <a:t>that they are ill-equipped for university life.</a:t>
            </a:r>
            <a:endParaRPr lang="en-GB" dirty="0"/>
          </a:p>
        </p:txBody>
      </p:sp>
    </p:spTree>
    <p:extLst>
      <p:ext uri="{BB962C8B-B14F-4D97-AF65-F5344CB8AC3E}">
        <p14:creationId xmlns:p14="http://schemas.microsoft.com/office/powerpoint/2010/main" val="4949461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332656"/>
            <a:ext cx="7543800" cy="5458544"/>
          </a:xfrm>
        </p:spPr>
        <p:txBody>
          <a:bodyPr/>
          <a:lstStyle/>
          <a:p>
            <a:r>
              <a:rPr lang="en-GB" dirty="0" smtClean="0"/>
              <a:t>The real fault lies in the growing standardisation of society...</a:t>
            </a:r>
            <a:endParaRPr lang="en-GB" dirty="0"/>
          </a:p>
        </p:txBody>
      </p:sp>
    </p:spTree>
    <p:extLst>
      <p:ext uri="{BB962C8B-B14F-4D97-AF65-F5344CB8AC3E}">
        <p14:creationId xmlns:p14="http://schemas.microsoft.com/office/powerpoint/2010/main" val="4580636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332656"/>
            <a:ext cx="7543800" cy="5458544"/>
          </a:xfrm>
        </p:spPr>
        <p:txBody>
          <a:bodyPr/>
          <a:lstStyle/>
          <a:p>
            <a:r>
              <a:rPr lang="en-GB" dirty="0"/>
              <a:t>... where your place in society is determined by ‘objective standards’ that make sure that everything is fair and </a:t>
            </a:r>
            <a:r>
              <a:rPr lang="en-GB" dirty="0" smtClean="0"/>
              <a:t>square...</a:t>
            </a:r>
            <a:endParaRPr lang="en-GB" dirty="0"/>
          </a:p>
        </p:txBody>
      </p:sp>
    </p:spTree>
    <p:extLst>
      <p:ext uri="{BB962C8B-B14F-4D97-AF65-F5344CB8AC3E}">
        <p14:creationId xmlns:p14="http://schemas.microsoft.com/office/powerpoint/2010/main" val="34078920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260648"/>
            <a:ext cx="7543800" cy="5904656"/>
          </a:xfrm>
        </p:spPr>
        <p:txBody>
          <a:bodyPr/>
          <a:lstStyle/>
          <a:p>
            <a:r>
              <a:rPr lang="en-GB" sz="4400" dirty="0" smtClean="0"/>
              <a:t>To do that, your mind needs to be equipped with a </a:t>
            </a:r>
            <a:r>
              <a:rPr lang="en-GB" sz="4400" i="1" dirty="0" smtClean="0"/>
              <a:t>hinterland</a:t>
            </a:r>
            <a:r>
              <a:rPr lang="en-GB" sz="4400" dirty="0" smtClean="0"/>
              <a:t> of ideas and knowledge that you can draw on to think about what sort of society we live in, and what sort of society it would be good to live in.</a:t>
            </a:r>
            <a:endParaRPr lang="en-GB" sz="4400" dirty="0"/>
          </a:p>
        </p:txBody>
      </p:sp>
    </p:spTree>
    <p:extLst>
      <p:ext uri="{BB962C8B-B14F-4D97-AF65-F5344CB8AC3E}">
        <p14:creationId xmlns:p14="http://schemas.microsoft.com/office/powerpoint/2010/main" val="17241931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332656"/>
            <a:ext cx="7543800" cy="5458544"/>
          </a:xfrm>
        </p:spPr>
        <p:txBody>
          <a:bodyPr/>
          <a:lstStyle/>
          <a:p>
            <a:r>
              <a:rPr lang="en-GB" dirty="0"/>
              <a:t>... </a:t>
            </a:r>
            <a:r>
              <a:rPr lang="en-GB" dirty="0" smtClean="0"/>
              <a:t>and no one can complain that they have been treated unfairly.</a:t>
            </a:r>
            <a:endParaRPr lang="en-GB" dirty="0"/>
          </a:p>
        </p:txBody>
      </p:sp>
    </p:spTree>
    <p:extLst>
      <p:ext uri="{BB962C8B-B14F-4D97-AF65-F5344CB8AC3E}">
        <p14:creationId xmlns:p14="http://schemas.microsoft.com/office/powerpoint/2010/main" val="9492419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332656"/>
            <a:ext cx="7543800" cy="5458544"/>
          </a:xfrm>
        </p:spPr>
        <p:txBody>
          <a:bodyPr/>
          <a:lstStyle/>
          <a:p>
            <a:r>
              <a:rPr lang="en-GB" dirty="0" smtClean="0"/>
              <a:t>But the obsession with fairness has its costs, and one of them is the harm it does to young students’ abilities to be intellectuals.</a:t>
            </a:r>
            <a:endParaRPr lang="en-GB" dirty="0"/>
          </a:p>
        </p:txBody>
      </p:sp>
    </p:spTree>
    <p:extLst>
      <p:ext uri="{BB962C8B-B14F-4D97-AF65-F5344CB8AC3E}">
        <p14:creationId xmlns:p14="http://schemas.microsoft.com/office/powerpoint/2010/main" val="16772409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332656"/>
            <a:ext cx="7543800" cy="5458544"/>
          </a:xfrm>
        </p:spPr>
        <p:txBody>
          <a:bodyPr/>
          <a:lstStyle/>
          <a:p>
            <a:r>
              <a:rPr lang="en-GB" dirty="0" smtClean="0"/>
              <a:t>But it’s not just the problem of exams that creates an obstacle to students’ being able to be intellectual.</a:t>
            </a:r>
            <a:endParaRPr lang="en-GB" dirty="0"/>
          </a:p>
        </p:txBody>
      </p:sp>
    </p:spTree>
    <p:extLst>
      <p:ext uri="{BB962C8B-B14F-4D97-AF65-F5344CB8AC3E}">
        <p14:creationId xmlns:p14="http://schemas.microsoft.com/office/powerpoint/2010/main" val="16174046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692696"/>
            <a:ext cx="7543800" cy="5098504"/>
          </a:xfrm>
        </p:spPr>
        <p:txBody>
          <a:bodyPr/>
          <a:lstStyle/>
          <a:p>
            <a:r>
              <a:rPr lang="en-GB" dirty="0" smtClean="0"/>
              <a:t>There is also the problem of time.</a:t>
            </a:r>
            <a:endParaRPr lang="en-GB" dirty="0"/>
          </a:p>
        </p:txBody>
      </p:sp>
    </p:spTree>
    <p:extLst>
      <p:ext uri="{BB962C8B-B14F-4D97-AF65-F5344CB8AC3E}">
        <p14:creationId xmlns:p14="http://schemas.microsoft.com/office/powerpoint/2010/main" val="6139508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435836"/>
            <a:ext cx="7543800" cy="5355364"/>
          </a:xfrm>
        </p:spPr>
        <p:txBody>
          <a:bodyPr/>
          <a:lstStyle/>
          <a:p>
            <a:r>
              <a:rPr lang="en-GB" dirty="0" smtClean="0"/>
              <a:t>Malcolm Gladwell’s </a:t>
            </a:r>
            <a:br>
              <a:rPr lang="en-GB" dirty="0" smtClean="0"/>
            </a:br>
            <a:r>
              <a:rPr lang="en-GB" dirty="0" smtClean="0"/>
              <a:t>book </a:t>
            </a:r>
            <a:r>
              <a:rPr lang="en-GB" i="1" dirty="0" smtClean="0"/>
              <a:t>Outliers </a:t>
            </a:r>
            <a:r>
              <a:rPr lang="en-GB" dirty="0" smtClean="0"/>
              <a:t>is about the reasons why some people are incredibly successful, while others are not.</a:t>
            </a:r>
            <a:endParaRPr lang="en-GB" dirty="0"/>
          </a:p>
        </p:txBody>
      </p:sp>
      <p:pic>
        <p:nvPicPr>
          <p:cNvPr id="3" name="Picture 2" descr="https://images-na.ssl-images-amazon.com/images/I/41jHYYiiS0L._SX324_BO1,204,203,200_.jpg"/>
          <p:cNvPicPr/>
          <p:nvPr/>
        </p:nvPicPr>
        <p:blipFill>
          <a:blip r:embed="rId2">
            <a:extLst>
              <a:ext uri="{28A0092B-C50C-407E-A947-70E740481C1C}">
                <a14:useLocalDpi xmlns:a14="http://schemas.microsoft.com/office/drawing/2010/main" val="0"/>
              </a:ext>
            </a:extLst>
          </a:blip>
          <a:srcRect/>
          <a:stretch>
            <a:fillRect/>
          </a:stretch>
        </p:blipFill>
        <p:spPr bwMode="auto">
          <a:xfrm>
            <a:off x="7216466" y="260648"/>
            <a:ext cx="1499235" cy="2295525"/>
          </a:xfrm>
          <a:prstGeom prst="rect">
            <a:avLst/>
          </a:prstGeom>
          <a:noFill/>
          <a:ln>
            <a:noFill/>
          </a:ln>
        </p:spPr>
      </p:pic>
    </p:spTree>
    <p:extLst>
      <p:ext uri="{BB962C8B-B14F-4D97-AF65-F5344CB8AC3E}">
        <p14:creationId xmlns:p14="http://schemas.microsoft.com/office/powerpoint/2010/main" val="1563577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836712"/>
            <a:ext cx="7543800" cy="4954488"/>
          </a:xfrm>
        </p:spPr>
        <p:txBody>
          <a:bodyPr/>
          <a:lstStyle/>
          <a:p>
            <a:r>
              <a:rPr lang="en-GB" dirty="0" smtClean="0"/>
              <a:t>He points out that all of the founders of the personal computer revolution were born in 1954 or 1955.</a:t>
            </a:r>
            <a:endParaRPr lang="en-GB" dirty="0"/>
          </a:p>
        </p:txBody>
      </p:sp>
    </p:spTree>
    <p:extLst>
      <p:ext uri="{BB962C8B-B14F-4D97-AF65-F5344CB8AC3E}">
        <p14:creationId xmlns:p14="http://schemas.microsoft.com/office/powerpoint/2010/main" val="5708026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04664"/>
            <a:ext cx="1323975"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49119" y="2276872"/>
            <a:ext cx="1656184" cy="646331"/>
          </a:xfrm>
          <a:prstGeom prst="rect">
            <a:avLst/>
          </a:prstGeom>
          <a:noFill/>
        </p:spPr>
        <p:txBody>
          <a:bodyPr wrap="square" rtlCol="0">
            <a:spAutoFit/>
          </a:bodyPr>
          <a:lstStyle/>
          <a:p>
            <a:r>
              <a:rPr lang="en-GB" sz="1200" dirty="0" smtClean="0"/>
              <a:t>Bill Joy, co-founder of Sun Microsystems</a:t>
            </a:r>
          </a:p>
          <a:p>
            <a:r>
              <a:rPr lang="en-GB" sz="1200" dirty="0" smtClean="0"/>
              <a:t>November 8 1954</a:t>
            </a:r>
            <a:endParaRPr lang="en-GB" sz="1200"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1276414"/>
            <a:ext cx="1139603" cy="1790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165149" y="3161457"/>
            <a:ext cx="1512168" cy="830997"/>
          </a:xfrm>
          <a:prstGeom prst="rect">
            <a:avLst/>
          </a:prstGeom>
          <a:noFill/>
        </p:spPr>
        <p:txBody>
          <a:bodyPr wrap="square" rtlCol="0">
            <a:spAutoFit/>
          </a:bodyPr>
          <a:lstStyle/>
          <a:p>
            <a:r>
              <a:rPr lang="en-GB" sz="1200" dirty="0" smtClean="0"/>
              <a:t>Scott McNealy, co-founder of Sun Microsystems</a:t>
            </a:r>
          </a:p>
          <a:p>
            <a:r>
              <a:rPr lang="en-GB" sz="1200" dirty="0" smtClean="0"/>
              <a:t>November 13, 1954</a:t>
            </a:r>
            <a:endParaRPr lang="en-GB" sz="1200" dirty="0"/>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473541"/>
            <a:ext cx="1320353" cy="1662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677317" y="2204889"/>
            <a:ext cx="1584176" cy="646331"/>
          </a:xfrm>
          <a:prstGeom prst="rect">
            <a:avLst/>
          </a:prstGeom>
          <a:noFill/>
        </p:spPr>
        <p:txBody>
          <a:bodyPr wrap="square" rtlCol="0">
            <a:spAutoFit/>
          </a:bodyPr>
          <a:lstStyle/>
          <a:p>
            <a:r>
              <a:rPr lang="en-GB" sz="1200" dirty="0" smtClean="0"/>
              <a:t>Paul Allen, co-founder of Microsoft</a:t>
            </a:r>
          </a:p>
          <a:p>
            <a:r>
              <a:rPr lang="en-GB" sz="1200" dirty="0" smtClean="0"/>
              <a:t>January 21, 1955</a:t>
            </a:r>
            <a:endParaRPr lang="en-GB" sz="1200" dirty="0"/>
          </a:p>
        </p:txBody>
      </p:sp>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2" y="1293763"/>
            <a:ext cx="1306867" cy="1822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478286" y="3167844"/>
            <a:ext cx="1512168" cy="830997"/>
          </a:xfrm>
          <a:prstGeom prst="rect">
            <a:avLst/>
          </a:prstGeom>
          <a:noFill/>
        </p:spPr>
        <p:txBody>
          <a:bodyPr wrap="square" rtlCol="0">
            <a:spAutoFit/>
          </a:bodyPr>
          <a:lstStyle/>
          <a:p>
            <a:r>
              <a:rPr lang="en-GB" sz="1200" dirty="0" smtClean="0"/>
              <a:t>Vinod Khosla, co-founder of Sun Microsystems</a:t>
            </a:r>
          </a:p>
          <a:p>
            <a:r>
              <a:rPr lang="en-GB" sz="1200" dirty="0" smtClean="0"/>
              <a:t>January 28, 1955</a:t>
            </a:r>
            <a:endParaRPr lang="en-GB" sz="1200" dirty="0"/>
          </a:p>
        </p:txBody>
      </p:sp>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6296" y="480808"/>
            <a:ext cx="1368152" cy="1733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236296" y="2276871"/>
            <a:ext cx="1440160" cy="646331"/>
          </a:xfrm>
          <a:prstGeom prst="rect">
            <a:avLst/>
          </a:prstGeom>
          <a:noFill/>
        </p:spPr>
        <p:txBody>
          <a:bodyPr wrap="square" rtlCol="0">
            <a:spAutoFit/>
          </a:bodyPr>
          <a:lstStyle/>
          <a:p>
            <a:r>
              <a:rPr lang="en-GB" sz="1200" dirty="0" smtClean="0"/>
              <a:t>Steve Jobs, co-founder of Apple</a:t>
            </a:r>
          </a:p>
          <a:p>
            <a:r>
              <a:rPr lang="en-GB" sz="1200" dirty="0" smtClean="0"/>
              <a:t>February 24, 1955</a:t>
            </a:r>
            <a:endParaRPr lang="en-GB" sz="1200" dirty="0"/>
          </a:p>
        </p:txBody>
      </p:sp>
      <p:pic>
        <p:nvPicPr>
          <p:cNvPr id="205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135" y="3284984"/>
            <a:ext cx="1368151" cy="1896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03870" y="5252749"/>
            <a:ext cx="1461280" cy="646331"/>
          </a:xfrm>
          <a:prstGeom prst="rect">
            <a:avLst/>
          </a:prstGeom>
          <a:noFill/>
        </p:spPr>
        <p:txBody>
          <a:bodyPr wrap="square" rtlCol="0">
            <a:spAutoFit/>
          </a:bodyPr>
          <a:lstStyle/>
          <a:p>
            <a:r>
              <a:rPr lang="en-GB" sz="1200" dirty="0" smtClean="0"/>
              <a:t>Eric Schmidt, co-founder of Google</a:t>
            </a:r>
          </a:p>
          <a:p>
            <a:r>
              <a:rPr lang="en-GB" sz="1200" dirty="0" smtClean="0"/>
              <a:t>April 27, 1955</a:t>
            </a:r>
            <a:endParaRPr lang="en-GB" sz="1200" dirty="0"/>
          </a:p>
        </p:txBody>
      </p:sp>
      <p:pic>
        <p:nvPicPr>
          <p:cNvPr id="2056"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6296" y="3217855"/>
            <a:ext cx="1461184" cy="2013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196238" y="5373216"/>
            <a:ext cx="1584176" cy="646331"/>
          </a:xfrm>
          <a:prstGeom prst="rect">
            <a:avLst/>
          </a:prstGeom>
          <a:noFill/>
        </p:spPr>
        <p:txBody>
          <a:bodyPr wrap="square" rtlCol="0">
            <a:spAutoFit/>
          </a:bodyPr>
          <a:lstStyle/>
          <a:p>
            <a:r>
              <a:rPr lang="en-GB" sz="1200" dirty="0" smtClean="0"/>
              <a:t>Bill Gates, co-founder of Microsoft</a:t>
            </a:r>
          </a:p>
          <a:p>
            <a:r>
              <a:rPr lang="en-GB" sz="1200" dirty="0" smtClean="0"/>
              <a:t>October 28, 1955</a:t>
            </a:r>
            <a:endParaRPr lang="en-GB" sz="1200" dirty="0"/>
          </a:p>
        </p:txBody>
      </p:sp>
      <p:pic>
        <p:nvPicPr>
          <p:cNvPr id="2057"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79912" y="3209544"/>
            <a:ext cx="1459733" cy="2030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3682367" y="5280882"/>
            <a:ext cx="1698374" cy="830997"/>
          </a:xfrm>
          <a:prstGeom prst="rect">
            <a:avLst/>
          </a:prstGeom>
          <a:noFill/>
        </p:spPr>
        <p:txBody>
          <a:bodyPr wrap="square" rtlCol="0">
            <a:spAutoFit/>
          </a:bodyPr>
          <a:lstStyle/>
          <a:p>
            <a:r>
              <a:rPr lang="en-GB" sz="1200" dirty="0" smtClean="0"/>
              <a:t>Andy </a:t>
            </a:r>
            <a:r>
              <a:rPr lang="en-GB" sz="1200" dirty="0" err="1" smtClean="0"/>
              <a:t>Bechtholsheim</a:t>
            </a:r>
            <a:r>
              <a:rPr lang="en-GB" sz="1200" dirty="0" smtClean="0"/>
              <a:t>,</a:t>
            </a:r>
          </a:p>
          <a:p>
            <a:r>
              <a:rPr lang="en-GB" sz="1200" dirty="0" smtClean="0"/>
              <a:t>co-founder of Sun Microsystems</a:t>
            </a:r>
          </a:p>
          <a:p>
            <a:r>
              <a:rPr lang="en-GB" sz="1200" dirty="0" smtClean="0"/>
              <a:t>September 30, 1955</a:t>
            </a:r>
            <a:endParaRPr lang="en-GB" sz="1200" dirty="0"/>
          </a:p>
        </p:txBody>
      </p:sp>
    </p:spTree>
    <p:extLst>
      <p:ext uri="{BB962C8B-B14F-4D97-AF65-F5344CB8AC3E}">
        <p14:creationId xmlns:p14="http://schemas.microsoft.com/office/powerpoint/2010/main" val="6789497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404664"/>
            <a:ext cx="7543800" cy="5386536"/>
          </a:xfrm>
        </p:spPr>
        <p:txBody>
          <a:bodyPr/>
          <a:lstStyle/>
          <a:p>
            <a:r>
              <a:rPr lang="en-GB" dirty="0" smtClean="0"/>
              <a:t>The secret of their success is, in part, the fact that they were all </a:t>
            </a:r>
            <a:r>
              <a:rPr lang="en-GB" i="1" dirty="0" smtClean="0"/>
              <a:t>born at the right time</a:t>
            </a:r>
            <a:r>
              <a:rPr lang="en-GB" dirty="0" smtClean="0"/>
              <a:t>. </a:t>
            </a:r>
            <a:endParaRPr lang="en-GB" dirty="0"/>
          </a:p>
        </p:txBody>
      </p:sp>
    </p:spTree>
    <p:extLst>
      <p:ext uri="{BB962C8B-B14F-4D97-AF65-F5344CB8AC3E}">
        <p14:creationId xmlns:p14="http://schemas.microsoft.com/office/powerpoint/2010/main" val="19022119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404664"/>
            <a:ext cx="7543800" cy="5386536"/>
          </a:xfrm>
        </p:spPr>
        <p:txBody>
          <a:bodyPr/>
          <a:lstStyle/>
          <a:p>
            <a:r>
              <a:rPr lang="en-GB" dirty="0" smtClean="0"/>
              <a:t>They were all </a:t>
            </a:r>
            <a:br>
              <a:rPr lang="en-GB" dirty="0" smtClean="0"/>
            </a:br>
            <a:r>
              <a:rPr lang="en-GB" dirty="0" smtClean="0"/>
              <a:t>20 or 21 when </a:t>
            </a:r>
            <a:br>
              <a:rPr lang="en-GB" dirty="0" smtClean="0"/>
            </a:br>
            <a:r>
              <a:rPr lang="en-GB" dirty="0" smtClean="0"/>
              <a:t>the first ever </a:t>
            </a:r>
            <a:br>
              <a:rPr lang="en-GB" dirty="0" smtClean="0"/>
            </a:br>
            <a:r>
              <a:rPr lang="en-GB" dirty="0" smtClean="0"/>
              <a:t>home assembly personal computer (the Altair 8800) was launched in January 1975.</a:t>
            </a:r>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620688"/>
            <a:ext cx="3391272" cy="1995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23668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620688"/>
            <a:ext cx="7543800" cy="5170512"/>
          </a:xfrm>
        </p:spPr>
        <p:txBody>
          <a:bodyPr/>
          <a:lstStyle/>
          <a:p>
            <a:r>
              <a:rPr lang="en-GB" dirty="0" smtClean="0"/>
              <a:t>They were therefore ideally placed – just starting out in their careers, no commitments – to play a leading role in the revolution to come.</a:t>
            </a:r>
            <a:endParaRPr lang="en-GB" dirty="0"/>
          </a:p>
        </p:txBody>
      </p:sp>
    </p:spTree>
    <p:extLst>
      <p:ext uri="{BB962C8B-B14F-4D97-AF65-F5344CB8AC3E}">
        <p14:creationId xmlns:p14="http://schemas.microsoft.com/office/powerpoint/2010/main" val="28178804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836712"/>
            <a:ext cx="7543800" cy="4954488"/>
          </a:xfrm>
        </p:spPr>
        <p:txBody>
          <a:bodyPr/>
          <a:lstStyle/>
          <a:p>
            <a:r>
              <a:rPr lang="en-GB" dirty="0" smtClean="0"/>
              <a:t>Too many students lack that kind of </a:t>
            </a:r>
            <a:r>
              <a:rPr lang="en-GB" i="1" dirty="0" smtClean="0"/>
              <a:t>hinterland</a:t>
            </a:r>
            <a:r>
              <a:rPr lang="en-GB" dirty="0" smtClean="0"/>
              <a:t>.</a:t>
            </a:r>
            <a:endParaRPr lang="en-GB" dirty="0"/>
          </a:p>
        </p:txBody>
      </p:sp>
    </p:spTree>
    <p:extLst>
      <p:ext uri="{BB962C8B-B14F-4D97-AF65-F5344CB8AC3E}">
        <p14:creationId xmlns:p14="http://schemas.microsoft.com/office/powerpoint/2010/main" val="32348673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692696"/>
            <a:ext cx="7543800" cy="5098504"/>
          </a:xfrm>
        </p:spPr>
        <p:txBody>
          <a:bodyPr/>
          <a:lstStyle/>
          <a:p>
            <a:r>
              <a:rPr lang="en-GB" dirty="0" smtClean="0"/>
              <a:t>In the same way, I think it is harder for a student who was born in (say) 2001 to be an intellectual than it is for me, who was born in 1970.</a:t>
            </a:r>
            <a:endParaRPr lang="en-GB" dirty="0"/>
          </a:p>
        </p:txBody>
      </p:sp>
    </p:spTree>
    <p:extLst>
      <p:ext uri="{BB962C8B-B14F-4D97-AF65-F5344CB8AC3E}">
        <p14:creationId xmlns:p14="http://schemas.microsoft.com/office/powerpoint/2010/main" val="20455807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908720"/>
            <a:ext cx="7543800" cy="4882480"/>
          </a:xfrm>
        </p:spPr>
        <p:txBody>
          <a:bodyPr/>
          <a:lstStyle/>
          <a:p>
            <a:r>
              <a:rPr lang="en-GB" dirty="0" smtClean="0"/>
              <a:t>For example, to be an intellectual you have to have a good understanding of the history of your country, and the world.</a:t>
            </a:r>
            <a:endParaRPr lang="en-GB" dirty="0"/>
          </a:p>
        </p:txBody>
      </p:sp>
    </p:spTree>
    <p:extLst>
      <p:ext uri="{BB962C8B-B14F-4D97-AF65-F5344CB8AC3E}">
        <p14:creationId xmlns:p14="http://schemas.microsoft.com/office/powerpoint/2010/main" val="1193557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692696"/>
            <a:ext cx="7543800" cy="5098504"/>
          </a:xfrm>
        </p:spPr>
        <p:txBody>
          <a:bodyPr/>
          <a:lstStyle/>
          <a:p>
            <a:r>
              <a:rPr lang="en-GB" dirty="0" smtClean="0"/>
              <a:t>Here is a timeline of the most </a:t>
            </a:r>
            <a:r>
              <a:rPr lang="en-GB" i="1" dirty="0" smtClean="0"/>
              <a:t>politically </a:t>
            </a:r>
            <a:r>
              <a:rPr lang="en-GB" dirty="0" smtClean="0"/>
              <a:t>important years from 1901 to the present day.</a:t>
            </a:r>
            <a:endParaRPr lang="en-GB" dirty="0"/>
          </a:p>
        </p:txBody>
      </p:sp>
    </p:spTree>
    <p:extLst>
      <p:ext uri="{BB962C8B-B14F-4D97-AF65-F5344CB8AC3E}">
        <p14:creationId xmlns:p14="http://schemas.microsoft.com/office/powerpoint/2010/main" val="13253381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59872"/>
            <a:ext cx="1512168" cy="2100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15516" y="2395920"/>
            <a:ext cx="1872208" cy="461665"/>
          </a:xfrm>
          <a:prstGeom prst="rect">
            <a:avLst/>
          </a:prstGeom>
          <a:noFill/>
        </p:spPr>
        <p:txBody>
          <a:bodyPr wrap="square" rtlCol="0">
            <a:spAutoFit/>
          </a:bodyPr>
          <a:lstStyle/>
          <a:p>
            <a:pPr algn="ctr"/>
            <a:r>
              <a:rPr lang="en-GB" sz="1200" dirty="0" smtClean="0"/>
              <a:t>1901</a:t>
            </a:r>
          </a:p>
          <a:p>
            <a:pPr algn="ctr"/>
            <a:r>
              <a:rPr lang="en-GB" sz="1200" dirty="0" smtClean="0"/>
              <a:t>Death of Queen Victoria</a:t>
            </a:r>
            <a:endParaRPr lang="en-GB" sz="1200"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259872"/>
            <a:ext cx="1478657" cy="1756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68517" y="2031231"/>
            <a:ext cx="1944216" cy="461665"/>
          </a:xfrm>
          <a:prstGeom prst="rect">
            <a:avLst/>
          </a:prstGeom>
          <a:noFill/>
        </p:spPr>
        <p:txBody>
          <a:bodyPr wrap="square" rtlCol="0">
            <a:spAutoFit/>
          </a:bodyPr>
          <a:lstStyle/>
          <a:p>
            <a:pPr algn="ctr"/>
            <a:r>
              <a:rPr lang="en-GB" sz="1200" dirty="0" smtClean="0"/>
              <a:t>1914</a:t>
            </a:r>
          </a:p>
          <a:p>
            <a:pPr algn="ctr"/>
            <a:r>
              <a:rPr lang="en-GB" sz="1200" dirty="0" smtClean="0"/>
              <a:t>Outbreak of World War I</a:t>
            </a:r>
            <a:endParaRPr lang="en-GB" sz="1200" dirty="0"/>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282048"/>
            <a:ext cx="2465065" cy="1734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283968" y="2031231"/>
            <a:ext cx="2520280" cy="461665"/>
          </a:xfrm>
          <a:prstGeom prst="rect">
            <a:avLst/>
          </a:prstGeom>
          <a:noFill/>
        </p:spPr>
        <p:txBody>
          <a:bodyPr wrap="square" rtlCol="0">
            <a:spAutoFit/>
          </a:bodyPr>
          <a:lstStyle/>
          <a:p>
            <a:pPr algn="ctr"/>
            <a:r>
              <a:rPr lang="en-GB" sz="1200" dirty="0" smtClean="0"/>
              <a:t>1917</a:t>
            </a:r>
          </a:p>
          <a:p>
            <a:pPr algn="ctr"/>
            <a:r>
              <a:rPr lang="en-GB" sz="1200" dirty="0" smtClean="0"/>
              <a:t>Russian Revolution</a:t>
            </a:r>
            <a:endParaRPr lang="en-GB" sz="1200" dirty="0"/>
          </a:p>
        </p:txBody>
      </p:sp>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8224" y="2169730"/>
            <a:ext cx="2482618" cy="1672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044729" y="2796845"/>
            <a:ext cx="1543495" cy="461665"/>
          </a:xfrm>
          <a:prstGeom prst="rect">
            <a:avLst/>
          </a:prstGeom>
          <a:noFill/>
        </p:spPr>
        <p:txBody>
          <a:bodyPr wrap="square" rtlCol="0">
            <a:spAutoFit/>
          </a:bodyPr>
          <a:lstStyle/>
          <a:p>
            <a:pPr algn="r"/>
            <a:r>
              <a:rPr lang="en-GB" sz="1200" dirty="0" smtClean="0"/>
              <a:t>1918  </a:t>
            </a:r>
          </a:p>
          <a:p>
            <a:pPr algn="ctr"/>
            <a:r>
              <a:rPr lang="en-GB" sz="1200" dirty="0" smtClean="0"/>
              <a:t>End of World War I</a:t>
            </a:r>
          </a:p>
        </p:txBody>
      </p:sp>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4027055"/>
            <a:ext cx="3153916" cy="1297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356870" y="5324552"/>
            <a:ext cx="2592288" cy="646331"/>
          </a:xfrm>
          <a:prstGeom prst="rect">
            <a:avLst/>
          </a:prstGeom>
          <a:noFill/>
        </p:spPr>
        <p:txBody>
          <a:bodyPr wrap="square" rtlCol="0">
            <a:spAutoFit/>
          </a:bodyPr>
          <a:lstStyle/>
          <a:p>
            <a:pPr algn="ctr"/>
            <a:r>
              <a:rPr lang="en-GB" sz="1200" dirty="0" smtClean="0"/>
              <a:t>1929</a:t>
            </a:r>
          </a:p>
          <a:p>
            <a:pPr algn="ctr"/>
            <a:r>
              <a:rPr lang="en-GB" sz="1200" dirty="0" smtClean="0"/>
              <a:t>Wall Street crash on Black Tuesday triggers Great Depression</a:t>
            </a:r>
            <a:endParaRPr lang="en-GB" sz="1200" dirty="0"/>
          </a:p>
        </p:txBody>
      </p:sp>
      <p:pic>
        <p:nvPicPr>
          <p:cNvPr id="41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3092" y="2894244"/>
            <a:ext cx="2827621" cy="1829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296533" y="4724185"/>
            <a:ext cx="2812989" cy="461665"/>
          </a:xfrm>
          <a:prstGeom prst="rect">
            <a:avLst/>
          </a:prstGeom>
          <a:noFill/>
        </p:spPr>
        <p:txBody>
          <a:bodyPr wrap="square" rtlCol="0">
            <a:spAutoFit/>
          </a:bodyPr>
          <a:lstStyle/>
          <a:p>
            <a:pPr algn="ctr"/>
            <a:r>
              <a:rPr lang="en-GB" sz="1200" dirty="0" smtClean="0"/>
              <a:t>1933</a:t>
            </a:r>
          </a:p>
          <a:p>
            <a:pPr algn="ctr"/>
            <a:r>
              <a:rPr lang="en-GB" sz="1200" dirty="0" smtClean="0"/>
              <a:t>Hitler elected German Chancellor</a:t>
            </a:r>
            <a:endParaRPr lang="en-GB" sz="1200" dirty="0"/>
          </a:p>
        </p:txBody>
      </p:sp>
      <p:pic>
        <p:nvPicPr>
          <p:cNvPr id="4104"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461" y="4946390"/>
            <a:ext cx="2380307" cy="1718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627784" y="5970883"/>
            <a:ext cx="1872208" cy="461665"/>
          </a:xfrm>
          <a:prstGeom prst="rect">
            <a:avLst/>
          </a:prstGeom>
          <a:noFill/>
        </p:spPr>
        <p:txBody>
          <a:bodyPr wrap="square" rtlCol="0">
            <a:spAutoFit/>
          </a:bodyPr>
          <a:lstStyle/>
          <a:p>
            <a:r>
              <a:rPr lang="en-GB" sz="1200" dirty="0" smtClean="0"/>
              <a:t>1938</a:t>
            </a:r>
          </a:p>
          <a:p>
            <a:r>
              <a:rPr lang="en-GB" sz="1200" dirty="0" smtClean="0"/>
              <a:t>Munich pact</a:t>
            </a:r>
            <a:endParaRPr lang="en-GB" sz="1200" dirty="0"/>
          </a:p>
        </p:txBody>
      </p:sp>
    </p:spTree>
    <p:extLst>
      <p:ext uri="{BB962C8B-B14F-4D97-AF65-F5344CB8AC3E}">
        <p14:creationId xmlns:p14="http://schemas.microsoft.com/office/powerpoint/2010/main" val="9653379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6632"/>
            <a:ext cx="2510036" cy="1592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9009" y="1708646"/>
            <a:ext cx="2510036" cy="461665"/>
          </a:xfrm>
          <a:prstGeom prst="rect">
            <a:avLst/>
          </a:prstGeom>
          <a:noFill/>
        </p:spPr>
        <p:txBody>
          <a:bodyPr wrap="square" rtlCol="0">
            <a:spAutoFit/>
          </a:bodyPr>
          <a:lstStyle/>
          <a:p>
            <a:pPr algn="ctr"/>
            <a:r>
              <a:rPr lang="en-GB" sz="1200" dirty="0" smtClean="0"/>
              <a:t>1939</a:t>
            </a:r>
          </a:p>
          <a:p>
            <a:pPr algn="ctr"/>
            <a:r>
              <a:rPr lang="en-GB" sz="1200" dirty="0" smtClean="0"/>
              <a:t>Outbreak of World War II</a:t>
            </a:r>
            <a:endParaRPr lang="en-GB" sz="1200"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116632"/>
            <a:ext cx="2664296" cy="1554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771800" y="1711485"/>
            <a:ext cx="2664296" cy="430887"/>
          </a:xfrm>
          <a:prstGeom prst="rect">
            <a:avLst/>
          </a:prstGeom>
          <a:noFill/>
        </p:spPr>
        <p:txBody>
          <a:bodyPr wrap="square" rtlCol="0">
            <a:spAutoFit/>
          </a:bodyPr>
          <a:lstStyle/>
          <a:p>
            <a:pPr algn="ctr"/>
            <a:r>
              <a:rPr lang="en-GB" sz="1100" dirty="0" smtClean="0"/>
              <a:t>1941</a:t>
            </a:r>
          </a:p>
          <a:p>
            <a:pPr algn="ctr"/>
            <a:r>
              <a:rPr lang="en-GB" sz="1100" dirty="0" smtClean="0"/>
              <a:t>Entry of USA into World War II</a:t>
            </a:r>
            <a:endParaRPr lang="en-GB" sz="1100" dirty="0"/>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124935"/>
            <a:ext cx="1607970" cy="1985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452750" y="2170311"/>
            <a:ext cx="1607970" cy="461665"/>
          </a:xfrm>
          <a:prstGeom prst="rect">
            <a:avLst/>
          </a:prstGeom>
          <a:noFill/>
        </p:spPr>
        <p:txBody>
          <a:bodyPr wrap="square" rtlCol="0">
            <a:spAutoFit/>
          </a:bodyPr>
          <a:lstStyle/>
          <a:p>
            <a:pPr algn="ctr"/>
            <a:r>
              <a:rPr lang="en-GB" sz="1200" dirty="0" smtClean="0"/>
              <a:t>1945</a:t>
            </a:r>
          </a:p>
          <a:p>
            <a:pPr algn="ctr"/>
            <a:r>
              <a:rPr lang="en-GB" sz="1200" dirty="0" smtClean="0"/>
              <a:t>End of World War II</a:t>
            </a:r>
            <a:endParaRPr lang="en-GB" sz="1200" dirty="0"/>
          </a:p>
        </p:txBody>
      </p:sp>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8303" y="129890"/>
            <a:ext cx="1647825" cy="232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225613" y="2453990"/>
            <a:ext cx="1800200" cy="830997"/>
          </a:xfrm>
          <a:prstGeom prst="rect">
            <a:avLst/>
          </a:prstGeom>
          <a:noFill/>
        </p:spPr>
        <p:txBody>
          <a:bodyPr wrap="square" rtlCol="0">
            <a:spAutoFit/>
          </a:bodyPr>
          <a:lstStyle/>
          <a:p>
            <a:pPr algn="ctr"/>
            <a:r>
              <a:rPr lang="en-GB" sz="1200" dirty="0" smtClean="0"/>
              <a:t>1948</a:t>
            </a:r>
          </a:p>
          <a:p>
            <a:pPr algn="ctr"/>
            <a:r>
              <a:rPr lang="en-GB" sz="1200" dirty="0" smtClean="0"/>
              <a:t>Communist takeover of China; founding of modern State of Israel</a:t>
            </a:r>
            <a:endParaRPr lang="en-GB" sz="1200" dirty="0"/>
          </a:p>
        </p:txBody>
      </p:sp>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1131" y="3284987"/>
            <a:ext cx="3474343" cy="1438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55473" y="2347857"/>
            <a:ext cx="3514660" cy="2375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52172" y="3266390"/>
            <a:ext cx="1803301" cy="646331"/>
          </a:xfrm>
          <a:prstGeom prst="rect">
            <a:avLst/>
          </a:prstGeom>
          <a:noFill/>
        </p:spPr>
        <p:txBody>
          <a:bodyPr wrap="square" rtlCol="0">
            <a:spAutoFit/>
          </a:bodyPr>
          <a:lstStyle/>
          <a:p>
            <a:pPr algn="r"/>
            <a:r>
              <a:rPr lang="en-GB" sz="1200" dirty="0" smtClean="0"/>
              <a:t>1956</a:t>
            </a:r>
          </a:p>
          <a:p>
            <a:pPr algn="r"/>
            <a:r>
              <a:rPr lang="en-GB" sz="1200" dirty="0" smtClean="0"/>
              <a:t>Hungarian uprising </a:t>
            </a:r>
          </a:p>
          <a:p>
            <a:pPr algn="r"/>
            <a:r>
              <a:rPr lang="en-GB" sz="1200" dirty="0" smtClean="0"/>
              <a:t>against communist rule</a:t>
            </a:r>
            <a:endParaRPr lang="en-GB" sz="1200" dirty="0"/>
          </a:p>
        </p:txBody>
      </p:sp>
      <p:pic>
        <p:nvPicPr>
          <p:cNvPr id="5128"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1520" y="4797152"/>
            <a:ext cx="2780928" cy="1564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92821" y="6322144"/>
            <a:ext cx="2016224" cy="461665"/>
          </a:xfrm>
          <a:prstGeom prst="rect">
            <a:avLst/>
          </a:prstGeom>
          <a:noFill/>
        </p:spPr>
        <p:txBody>
          <a:bodyPr wrap="square" rtlCol="0">
            <a:spAutoFit/>
          </a:bodyPr>
          <a:lstStyle/>
          <a:p>
            <a:pPr algn="ctr"/>
            <a:r>
              <a:rPr lang="en-GB" sz="1200" dirty="0" smtClean="0"/>
              <a:t>1961</a:t>
            </a:r>
          </a:p>
          <a:p>
            <a:pPr algn="ctr"/>
            <a:r>
              <a:rPr lang="en-GB" sz="1200" dirty="0" smtClean="0"/>
              <a:t>Erection of Berlin Wall</a:t>
            </a:r>
            <a:endParaRPr lang="en-GB" sz="1200" dirty="0"/>
          </a:p>
        </p:txBody>
      </p:sp>
      <p:pic>
        <p:nvPicPr>
          <p:cNvPr id="5129"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64780" y="4797152"/>
            <a:ext cx="2612702" cy="1900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877482" y="6212551"/>
            <a:ext cx="1615736" cy="461665"/>
          </a:xfrm>
          <a:prstGeom prst="rect">
            <a:avLst/>
          </a:prstGeom>
          <a:noFill/>
        </p:spPr>
        <p:txBody>
          <a:bodyPr wrap="square" rtlCol="0">
            <a:spAutoFit/>
          </a:bodyPr>
          <a:lstStyle/>
          <a:p>
            <a:r>
              <a:rPr lang="en-GB" sz="1200" dirty="0" smtClean="0"/>
              <a:t>1962</a:t>
            </a:r>
          </a:p>
          <a:p>
            <a:r>
              <a:rPr lang="en-GB" sz="1200" dirty="0" smtClean="0"/>
              <a:t>Cuban Missile Crisis</a:t>
            </a:r>
          </a:p>
        </p:txBody>
      </p:sp>
    </p:spTree>
    <p:extLst>
      <p:ext uri="{BB962C8B-B14F-4D97-AF65-F5344CB8AC3E}">
        <p14:creationId xmlns:p14="http://schemas.microsoft.com/office/powerpoint/2010/main" val="20139371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6136" y="116632"/>
            <a:ext cx="3196034" cy="1263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830998" y="1380343"/>
            <a:ext cx="3196034" cy="461665"/>
          </a:xfrm>
          <a:prstGeom prst="rect">
            <a:avLst/>
          </a:prstGeom>
          <a:noFill/>
        </p:spPr>
        <p:txBody>
          <a:bodyPr wrap="square" rtlCol="0">
            <a:spAutoFit/>
          </a:bodyPr>
          <a:lstStyle/>
          <a:p>
            <a:pPr algn="ctr"/>
            <a:r>
              <a:rPr lang="en-GB" sz="1200" dirty="0" smtClean="0"/>
              <a:t>1963</a:t>
            </a:r>
          </a:p>
          <a:p>
            <a:pPr algn="ctr"/>
            <a:r>
              <a:rPr lang="en-GB" sz="1200" dirty="0" smtClean="0"/>
              <a:t>Assassination of President Kennedy</a:t>
            </a:r>
            <a:endParaRPr lang="en-GB" sz="1200"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116632"/>
            <a:ext cx="2097782" cy="2682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727220" y="1988840"/>
            <a:ext cx="2016224" cy="461665"/>
          </a:xfrm>
          <a:prstGeom prst="rect">
            <a:avLst/>
          </a:prstGeom>
          <a:noFill/>
        </p:spPr>
        <p:txBody>
          <a:bodyPr wrap="square" rtlCol="0">
            <a:spAutoFit/>
          </a:bodyPr>
          <a:lstStyle/>
          <a:p>
            <a:r>
              <a:rPr lang="en-GB" sz="1200" dirty="0" smtClean="0"/>
              <a:t>1964</a:t>
            </a:r>
          </a:p>
          <a:p>
            <a:r>
              <a:rPr lang="en-GB" sz="1200" dirty="0" smtClean="0"/>
              <a:t>Passing of Civil Rights Act</a:t>
            </a:r>
            <a:endParaRPr lang="en-GB" sz="1200" dirty="0"/>
          </a:p>
        </p:txBody>
      </p:sp>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30764"/>
            <a:ext cx="3179664" cy="2333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85168" y="2450505"/>
            <a:ext cx="3456384" cy="646331"/>
          </a:xfrm>
          <a:prstGeom prst="rect">
            <a:avLst/>
          </a:prstGeom>
          <a:noFill/>
        </p:spPr>
        <p:txBody>
          <a:bodyPr wrap="square" rtlCol="0">
            <a:spAutoFit/>
          </a:bodyPr>
          <a:lstStyle/>
          <a:p>
            <a:pPr algn="ctr"/>
            <a:r>
              <a:rPr lang="en-GB" sz="1200" dirty="0" smtClean="0"/>
              <a:t>1968</a:t>
            </a:r>
          </a:p>
          <a:p>
            <a:pPr algn="ctr"/>
            <a:r>
              <a:rPr lang="en-GB" sz="1200" dirty="0" smtClean="0"/>
              <a:t>Prague Spring uprising against communist rule;</a:t>
            </a:r>
          </a:p>
          <a:p>
            <a:pPr algn="ctr"/>
            <a:r>
              <a:rPr lang="en-GB" sz="1200" dirty="0" smtClean="0"/>
              <a:t>Tet Offensive in Vietnam War</a:t>
            </a:r>
            <a:endParaRPr lang="en-GB" sz="1200" dirty="0"/>
          </a:p>
        </p:txBody>
      </p:sp>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125" y="3096836"/>
            <a:ext cx="3145067" cy="2096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895" y="2924943"/>
            <a:ext cx="3723054" cy="2268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58390" y="2924944"/>
            <a:ext cx="1507111" cy="113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394153" y="4085851"/>
            <a:ext cx="1533780" cy="1015663"/>
          </a:xfrm>
          <a:prstGeom prst="rect">
            <a:avLst/>
          </a:prstGeom>
          <a:noFill/>
        </p:spPr>
        <p:txBody>
          <a:bodyPr wrap="square" rtlCol="0">
            <a:spAutoFit/>
          </a:bodyPr>
          <a:lstStyle/>
          <a:p>
            <a:r>
              <a:rPr lang="en-GB" sz="1200" dirty="0" smtClean="0"/>
              <a:t>1972</a:t>
            </a:r>
          </a:p>
          <a:p>
            <a:r>
              <a:rPr lang="en-GB" sz="1200" dirty="0" smtClean="0"/>
              <a:t>President Nixon visit to China; massacre at Munich Olympics</a:t>
            </a:r>
            <a:endParaRPr lang="en-GB" sz="1200" dirty="0"/>
          </a:p>
        </p:txBody>
      </p:sp>
      <p:pic>
        <p:nvPicPr>
          <p:cNvPr id="615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1855" y="5313985"/>
            <a:ext cx="2379346" cy="1341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228183" y="5655884"/>
            <a:ext cx="1515261" cy="1015663"/>
          </a:xfrm>
          <a:prstGeom prst="rect">
            <a:avLst/>
          </a:prstGeom>
          <a:noFill/>
        </p:spPr>
        <p:txBody>
          <a:bodyPr wrap="square" rtlCol="0">
            <a:spAutoFit/>
          </a:bodyPr>
          <a:lstStyle/>
          <a:p>
            <a:pPr algn="ctr"/>
            <a:r>
              <a:rPr lang="en-GB" sz="1200" dirty="0" smtClean="0"/>
              <a:t>1973</a:t>
            </a:r>
          </a:p>
          <a:p>
            <a:r>
              <a:rPr lang="en-GB" sz="1200" dirty="0" smtClean="0"/>
              <a:t>End of </a:t>
            </a:r>
          </a:p>
          <a:p>
            <a:r>
              <a:rPr lang="en-GB" sz="1200" dirty="0" smtClean="0"/>
              <a:t>Vietnam War; </a:t>
            </a:r>
          </a:p>
          <a:p>
            <a:pPr algn="r"/>
            <a:r>
              <a:rPr lang="en-GB" sz="1200" dirty="0" smtClean="0"/>
              <a:t>entry of UK </a:t>
            </a:r>
          </a:p>
          <a:p>
            <a:pPr algn="r"/>
            <a:r>
              <a:rPr lang="en-GB" sz="1200" dirty="0" smtClean="0"/>
              <a:t>into EEC</a:t>
            </a:r>
            <a:endParaRPr lang="en-GB" sz="1200" dirty="0"/>
          </a:p>
        </p:txBody>
      </p:sp>
      <p:pic>
        <p:nvPicPr>
          <p:cNvPr id="615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72819" y="5295730"/>
            <a:ext cx="1279726" cy="1366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4"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82215" y="5316059"/>
            <a:ext cx="1968595" cy="1346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74202" y="6016039"/>
            <a:ext cx="1333555" cy="646331"/>
          </a:xfrm>
          <a:prstGeom prst="rect">
            <a:avLst/>
          </a:prstGeom>
          <a:noFill/>
        </p:spPr>
        <p:txBody>
          <a:bodyPr wrap="square" rtlCol="0">
            <a:spAutoFit/>
          </a:bodyPr>
          <a:lstStyle/>
          <a:p>
            <a:pPr algn="r"/>
            <a:r>
              <a:rPr lang="en-GB" sz="1200" dirty="0" smtClean="0"/>
              <a:t>1974</a:t>
            </a:r>
          </a:p>
          <a:p>
            <a:pPr algn="r"/>
            <a:r>
              <a:rPr lang="en-GB" sz="1200" dirty="0" smtClean="0"/>
              <a:t>Nixon resigns over Watergate</a:t>
            </a:r>
            <a:endParaRPr lang="en-GB" sz="1200" dirty="0"/>
          </a:p>
        </p:txBody>
      </p:sp>
    </p:spTree>
    <p:extLst>
      <p:ext uri="{BB962C8B-B14F-4D97-AF65-F5344CB8AC3E}">
        <p14:creationId xmlns:p14="http://schemas.microsoft.com/office/powerpoint/2010/main" val="248580064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6632"/>
            <a:ext cx="1516385" cy="2020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16632"/>
            <a:ext cx="2452309" cy="2020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763" y="2204864"/>
            <a:ext cx="2497022" cy="1573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699792" y="2204864"/>
            <a:ext cx="1516205" cy="1569660"/>
          </a:xfrm>
          <a:prstGeom prst="rect">
            <a:avLst/>
          </a:prstGeom>
          <a:noFill/>
        </p:spPr>
        <p:txBody>
          <a:bodyPr wrap="square" rtlCol="0">
            <a:spAutoFit/>
          </a:bodyPr>
          <a:lstStyle/>
          <a:p>
            <a:r>
              <a:rPr lang="en-GB" sz="1200" dirty="0" smtClean="0"/>
              <a:t>1979</a:t>
            </a:r>
          </a:p>
          <a:p>
            <a:r>
              <a:rPr lang="en-GB" sz="1200" dirty="0" smtClean="0"/>
              <a:t>Election of Margaret Thatcher as PM; Soviet invasion of Afghanistan; overthrow of Shah of Iran.</a:t>
            </a:r>
            <a:endParaRPr lang="en-GB" sz="1200" dirty="0"/>
          </a:p>
        </p:txBody>
      </p:sp>
      <p:pic>
        <p:nvPicPr>
          <p:cNvPr id="103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30193" y="116632"/>
            <a:ext cx="2216551" cy="1684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330192" y="1814030"/>
            <a:ext cx="2216551" cy="646331"/>
          </a:xfrm>
          <a:prstGeom prst="rect">
            <a:avLst/>
          </a:prstGeom>
          <a:noFill/>
        </p:spPr>
        <p:txBody>
          <a:bodyPr wrap="square" rtlCol="0">
            <a:spAutoFit/>
          </a:bodyPr>
          <a:lstStyle/>
          <a:p>
            <a:pPr algn="ctr"/>
            <a:r>
              <a:rPr lang="en-GB" sz="1200" dirty="0" smtClean="0"/>
              <a:t>1980</a:t>
            </a:r>
          </a:p>
          <a:p>
            <a:pPr algn="ctr"/>
            <a:r>
              <a:rPr lang="en-GB" sz="1200" dirty="0" smtClean="0"/>
              <a:t>Election of Ronald Reagan as President</a:t>
            </a:r>
            <a:endParaRPr lang="en-GB" sz="1200" dirty="0"/>
          </a:p>
        </p:txBody>
      </p:sp>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0232" y="124256"/>
            <a:ext cx="2376264" cy="3650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405569" y="2518805"/>
            <a:ext cx="1254663" cy="461665"/>
          </a:xfrm>
          <a:prstGeom prst="rect">
            <a:avLst/>
          </a:prstGeom>
          <a:noFill/>
        </p:spPr>
        <p:txBody>
          <a:bodyPr wrap="square" rtlCol="0">
            <a:spAutoFit/>
          </a:bodyPr>
          <a:lstStyle/>
          <a:p>
            <a:pPr algn="r"/>
            <a:r>
              <a:rPr lang="en-GB" sz="1200" dirty="0" smtClean="0"/>
              <a:t>1982</a:t>
            </a:r>
          </a:p>
          <a:p>
            <a:pPr algn="r"/>
            <a:r>
              <a:rPr lang="en-GB" sz="1200" dirty="0" smtClean="0"/>
              <a:t>Falklands War</a:t>
            </a:r>
            <a:endParaRPr lang="en-GB" sz="1200" dirty="0"/>
          </a:p>
        </p:txBody>
      </p:sp>
      <p:pic>
        <p:nvPicPr>
          <p:cNvPr id="1033"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15997" y="3861048"/>
            <a:ext cx="2331368" cy="1730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0232" y="3861048"/>
            <a:ext cx="2376264" cy="2861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045529" y="5599562"/>
            <a:ext cx="1614703" cy="646331"/>
          </a:xfrm>
          <a:prstGeom prst="rect">
            <a:avLst/>
          </a:prstGeom>
          <a:noFill/>
        </p:spPr>
        <p:txBody>
          <a:bodyPr wrap="square" rtlCol="0">
            <a:spAutoFit/>
          </a:bodyPr>
          <a:lstStyle/>
          <a:p>
            <a:pPr algn="r"/>
            <a:r>
              <a:rPr lang="en-GB" sz="1200" dirty="0" smtClean="0"/>
              <a:t>1984</a:t>
            </a:r>
          </a:p>
          <a:p>
            <a:pPr algn="r"/>
            <a:r>
              <a:rPr lang="en-GB" sz="1200" dirty="0" smtClean="0"/>
              <a:t>Miners’ strike; famine in Ethiopia</a:t>
            </a:r>
            <a:endParaRPr lang="en-GB" sz="1200" dirty="0"/>
          </a:p>
        </p:txBody>
      </p:sp>
      <p:pic>
        <p:nvPicPr>
          <p:cNvPr id="1035"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99792" y="3866096"/>
            <a:ext cx="1387910" cy="2056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635652" y="5890620"/>
            <a:ext cx="2520280" cy="830997"/>
          </a:xfrm>
          <a:prstGeom prst="rect">
            <a:avLst/>
          </a:prstGeom>
          <a:noFill/>
        </p:spPr>
        <p:txBody>
          <a:bodyPr wrap="square" rtlCol="0">
            <a:spAutoFit/>
          </a:bodyPr>
          <a:lstStyle/>
          <a:p>
            <a:r>
              <a:rPr lang="en-GB" sz="1200" dirty="0" smtClean="0"/>
              <a:t>1985</a:t>
            </a:r>
          </a:p>
          <a:p>
            <a:r>
              <a:rPr lang="en-GB" sz="1200" dirty="0" smtClean="0"/>
              <a:t>Mikhail Gorbachev becomes General Secretary of Communist Party of Soviet Union</a:t>
            </a:r>
            <a:endParaRPr lang="en-GB" sz="1200" dirty="0"/>
          </a:p>
        </p:txBody>
      </p:sp>
      <p:pic>
        <p:nvPicPr>
          <p:cNvPr id="1036" name="Picture 1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0763" y="3925570"/>
            <a:ext cx="2425013" cy="1719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07023" y="5645500"/>
            <a:ext cx="2497022" cy="461665"/>
          </a:xfrm>
          <a:prstGeom prst="rect">
            <a:avLst/>
          </a:prstGeom>
          <a:noFill/>
        </p:spPr>
        <p:txBody>
          <a:bodyPr wrap="square" rtlCol="0">
            <a:spAutoFit/>
          </a:bodyPr>
          <a:lstStyle/>
          <a:p>
            <a:r>
              <a:rPr lang="en-GB" sz="1200" dirty="0" smtClean="0"/>
              <a:t>1989</a:t>
            </a:r>
          </a:p>
          <a:p>
            <a:r>
              <a:rPr lang="en-GB" sz="1200" dirty="0" smtClean="0"/>
              <a:t>Fall of Berlin Wall</a:t>
            </a:r>
            <a:endParaRPr lang="en-GB" sz="1200" dirty="0"/>
          </a:p>
        </p:txBody>
      </p:sp>
    </p:spTree>
    <p:extLst>
      <p:ext uri="{BB962C8B-B14F-4D97-AF65-F5344CB8AC3E}">
        <p14:creationId xmlns:p14="http://schemas.microsoft.com/office/powerpoint/2010/main" val="25327601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017091"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14692" y="1539895"/>
            <a:ext cx="2017091" cy="646331"/>
          </a:xfrm>
          <a:prstGeom prst="rect">
            <a:avLst/>
          </a:prstGeom>
          <a:noFill/>
        </p:spPr>
        <p:txBody>
          <a:bodyPr wrap="square" rtlCol="0">
            <a:spAutoFit/>
          </a:bodyPr>
          <a:lstStyle/>
          <a:p>
            <a:pPr algn="ctr"/>
            <a:r>
              <a:rPr lang="en-GB" sz="1200" dirty="0" smtClean="0"/>
              <a:t>1990</a:t>
            </a:r>
          </a:p>
          <a:p>
            <a:pPr algn="ctr"/>
            <a:r>
              <a:rPr lang="en-GB" sz="1200" dirty="0" smtClean="0"/>
              <a:t>Iraq invades Kuwait; </a:t>
            </a:r>
          </a:p>
          <a:p>
            <a:pPr algn="ctr"/>
            <a:r>
              <a:rPr lang="en-GB" sz="1200" dirty="0" smtClean="0"/>
              <a:t>Gulf War ensues</a:t>
            </a:r>
            <a:endParaRPr lang="en-GB" sz="1200"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5" y="116632"/>
            <a:ext cx="3006085" cy="1423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411759" y="1556792"/>
            <a:ext cx="2448273" cy="646331"/>
          </a:xfrm>
          <a:prstGeom prst="rect">
            <a:avLst/>
          </a:prstGeom>
          <a:noFill/>
        </p:spPr>
        <p:txBody>
          <a:bodyPr wrap="square" rtlCol="0">
            <a:spAutoFit/>
          </a:bodyPr>
          <a:lstStyle/>
          <a:p>
            <a:pPr algn="ctr"/>
            <a:r>
              <a:rPr lang="en-GB" sz="1200" dirty="0" smtClean="0"/>
              <a:t>1991</a:t>
            </a:r>
          </a:p>
          <a:p>
            <a:pPr algn="ctr"/>
            <a:r>
              <a:rPr lang="en-GB" sz="1200" dirty="0" smtClean="0"/>
              <a:t>End of Cold War; </a:t>
            </a:r>
          </a:p>
          <a:p>
            <a:pPr algn="ctr"/>
            <a:r>
              <a:rPr lang="en-GB" sz="1200" dirty="0" smtClean="0"/>
              <a:t>dissolution of Soviet Union</a:t>
            </a:r>
            <a:endParaRPr lang="en-GB" sz="1200" dirty="0"/>
          </a:p>
        </p:txBody>
      </p:sp>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119060"/>
            <a:ext cx="1800200" cy="1402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288" y="119060"/>
            <a:ext cx="1888832" cy="2216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932040" y="1510626"/>
            <a:ext cx="2232248" cy="646331"/>
          </a:xfrm>
          <a:prstGeom prst="rect">
            <a:avLst/>
          </a:prstGeom>
          <a:noFill/>
        </p:spPr>
        <p:txBody>
          <a:bodyPr wrap="square" rtlCol="0">
            <a:spAutoFit/>
          </a:bodyPr>
          <a:lstStyle/>
          <a:p>
            <a:pPr algn="r"/>
            <a:r>
              <a:rPr lang="en-GB" sz="1200" dirty="0" smtClean="0"/>
              <a:t>1992</a:t>
            </a:r>
          </a:p>
          <a:p>
            <a:pPr algn="r"/>
            <a:r>
              <a:rPr lang="en-GB" sz="1200" dirty="0" smtClean="0"/>
              <a:t>Election of Bill Clinton as President; UK exit from ERM</a:t>
            </a:r>
            <a:endParaRPr lang="en-GB" sz="1200" dirty="0"/>
          </a:p>
        </p:txBody>
      </p:sp>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75908" y="2420888"/>
            <a:ext cx="2977212" cy="1346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71596" y="3853668"/>
            <a:ext cx="1181524" cy="1570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796136" y="3788650"/>
            <a:ext cx="1949374" cy="1384995"/>
          </a:xfrm>
          <a:prstGeom prst="rect">
            <a:avLst/>
          </a:prstGeom>
          <a:noFill/>
        </p:spPr>
        <p:txBody>
          <a:bodyPr wrap="square" rtlCol="0">
            <a:spAutoFit/>
          </a:bodyPr>
          <a:lstStyle/>
          <a:p>
            <a:pPr algn="r"/>
            <a:r>
              <a:rPr lang="en-GB" sz="1200" dirty="0" smtClean="0"/>
              <a:t>1994</a:t>
            </a:r>
          </a:p>
          <a:p>
            <a:pPr algn="r"/>
            <a:r>
              <a:rPr lang="en-GB" sz="1200" dirty="0" smtClean="0"/>
              <a:t>USA enters into </a:t>
            </a:r>
          </a:p>
          <a:p>
            <a:pPr algn="r"/>
            <a:r>
              <a:rPr lang="en-GB" sz="1200" dirty="0" smtClean="0"/>
              <a:t>NAFTA; Republicans assume control of Congress for </a:t>
            </a:r>
          </a:p>
          <a:p>
            <a:pPr algn="r"/>
            <a:r>
              <a:rPr lang="en-GB" sz="1200" dirty="0" smtClean="0"/>
              <a:t>the first time </a:t>
            </a:r>
          </a:p>
          <a:p>
            <a:pPr algn="r"/>
            <a:r>
              <a:rPr lang="en-GB" sz="1200" dirty="0" smtClean="0"/>
              <a:t>in 40 years</a:t>
            </a:r>
            <a:endParaRPr lang="en-GB" sz="1200" dirty="0"/>
          </a:p>
        </p:txBody>
      </p:sp>
      <p:pic>
        <p:nvPicPr>
          <p:cNvPr id="2056"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3968" y="2255125"/>
            <a:ext cx="1638364" cy="1875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53437" y="2269169"/>
            <a:ext cx="1556759" cy="2099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241877" y="4131772"/>
            <a:ext cx="1950303" cy="830997"/>
          </a:xfrm>
          <a:prstGeom prst="rect">
            <a:avLst/>
          </a:prstGeom>
          <a:noFill/>
        </p:spPr>
        <p:txBody>
          <a:bodyPr wrap="square" rtlCol="0">
            <a:spAutoFit/>
          </a:bodyPr>
          <a:lstStyle/>
          <a:p>
            <a:pPr algn="ctr"/>
            <a:r>
              <a:rPr lang="en-GB" sz="1200" dirty="0" smtClean="0"/>
              <a:t>1997</a:t>
            </a:r>
          </a:p>
          <a:p>
            <a:pPr algn="r"/>
            <a:r>
              <a:rPr lang="en-GB" sz="1200" dirty="0" smtClean="0"/>
              <a:t>Tony Blair elected PM; </a:t>
            </a:r>
          </a:p>
          <a:p>
            <a:pPr algn="r"/>
            <a:r>
              <a:rPr lang="en-GB" sz="1200" dirty="0" smtClean="0"/>
              <a:t>Steve Jobs returns to Apple</a:t>
            </a:r>
            <a:endParaRPr lang="en-GB" sz="1200" dirty="0"/>
          </a:p>
        </p:txBody>
      </p:sp>
      <p:pic>
        <p:nvPicPr>
          <p:cNvPr id="2061"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23237" y="2255138"/>
            <a:ext cx="1411588" cy="231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77199" y="3686052"/>
            <a:ext cx="792088" cy="461665"/>
          </a:xfrm>
          <a:prstGeom prst="rect">
            <a:avLst/>
          </a:prstGeom>
          <a:noFill/>
        </p:spPr>
        <p:txBody>
          <a:bodyPr wrap="square" rtlCol="0">
            <a:spAutoFit/>
          </a:bodyPr>
          <a:lstStyle/>
          <a:p>
            <a:pPr algn="r"/>
            <a:r>
              <a:rPr lang="en-GB" sz="1200" dirty="0" smtClean="0"/>
              <a:t>2001</a:t>
            </a:r>
          </a:p>
          <a:p>
            <a:pPr algn="r"/>
            <a:r>
              <a:rPr lang="en-GB" sz="1200" dirty="0" smtClean="0"/>
              <a:t>9/11</a:t>
            </a:r>
            <a:endParaRPr lang="en-GB" sz="1200" dirty="0"/>
          </a:p>
        </p:txBody>
      </p:sp>
      <p:pic>
        <p:nvPicPr>
          <p:cNvPr id="2062" name="Picture 1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4419" y="4653136"/>
            <a:ext cx="1217648" cy="1550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64419" y="6248345"/>
            <a:ext cx="1504980" cy="461665"/>
          </a:xfrm>
          <a:prstGeom prst="rect">
            <a:avLst/>
          </a:prstGeom>
          <a:noFill/>
        </p:spPr>
        <p:txBody>
          <a:bodyPr wrap="square" rtlCol="0">
            <a:spAutoFit/>
          </a:bodyPr>
          <a:lstStyle/>
          <a:p>
            <a:r>
              <a:rPr lang="en-GB" sz="1200" dirty="0" smtClean="0"/>
              <a:t>2003</a:t>
            </a:r>
          </a:p>
          <a:p>
            <a:r>
              <a:rPr lang="en-GB" sz="1200" dirty="0" smtClean="0"/>
              <a:t>Invasion of Iraq</a:t>
            </a:r>
            <a:endParaRPr lang="en-GB" sz="1200" dirty="0"/>
          </a:p>
        </p:txBody>
      </p:sp>
      <p:pic>
        <p:nvPicPr>
          <p:cNvPr id="2063" name="Picture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92392" y="4653136"/>
            <a:ext cx="1711456" cy="1172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4" name="Picture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75856" y="4653136"/>
            <a:ext cx="1341439" cy="2056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564400" y="5831557"/>
            <a:ext cx="1711456" cy="1015663"/>
          </a:xfrm>
          <a:prstGeom prst="rect">
            <a:avLst/>
          </a:prstGeom>
          <a:noFill/>
        </p:spPr>
        <p:txBody>
          <a:bodyPr wrap="square" rtlCol="0">
            <a:spAutoFit/>
          </a:bodyPr>
          <a:lstStyle/>
          <a:p>
            <a:pPr algn="r"/>
            <a:r>
              <a:rPr lang="en-GB" sz="1200" dirty="0" smtClean="0"/>
              <a:t>2008</a:t>
            </a:r>
          </a:p>
          <a:p>
            <a:pPr algn="r"/>
            <a:r>
              <a:rPr lang="en-GB" sz="1200" dirty="0" smtClean="0"/>
              <a:t>Worldwide economic crisis; election of Barack Obama as President</a:t>
            </a:r>
            <a:endParaRPr lang="en-GB" sz="1200" dirty="0"/>
          </a:p>
        </p:txBody>
      </p:sp>
      <p:pic>
        <p:nvPicPr>
          <p:cNvPr id="2065" name="Picture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11099" y="5239512"/>
            <a:ext cx="1655118" cy="1459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6" name="Picture 18"/>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444208" y="5501989"/>
            <a:ext cx="1774689" cy="1185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8218897" y="5501989"/>
            <a:ext cx="925103" cy="1169551"/>
          </a:xfrm>
          <a:prstGeom prst="rect">
            <a:avLst/>
          </a:prstGeom>
          <a:noFill/>
        </p:spPr>
        <p:txBody>
          <a:bodyPr wrap="square" rtlCol="0">
            <a:spAutoFit/>
          </a:bodyPr>
          <a:lstStyle/>
          <a:p>
            <a:r>
              <a:rPr lang="en-GB" sz="1000" dirty="0" smtClean="0"/>
              <a:t>2016</a:t>
            </a:r>
          </a:p>
          <a:p>
            <a:r>
              <a:rPr lang="en-GB" sz="1000" dirty="0" smtClean="0"/>
              <a:t>Brexit referendum; election of Donald Trump as President</a:t>
            </a:r>
            <a:endParaRPr lang="en-GB" sz="1000" dirty="0"/>
          </a:p>
        </p:txBody>
      </p:sp>
    </p:spTree>
    <p:extLst>
      <p:ext uri="{BB962C8B-B14F-4D97-AF65-F5344CB8AC3E}">
        <p14:creationId xmlns:p14="http://schemas.microsoft.com/office/powerpoint/2010/main" val="3195814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1412776"/>
            <a:ext cx="7543800" cy="4378424"/>
          </a:xfrm>
        </p:spPr>
        <p:txBody>
          <a:bodyPr/>
          <a:lstStyle/>
          <a:p>
            <a:r>
              <a:rPr lang="en-GB" dirty="0" smtClean="0"/>
              <a:t>Let’s arrange those dates in a table.</a:t>
            </a:r>
            <a:endParaRPr lang="en-GB" dirty="0"/>
          </a:p>
        </p:txBody>
      </p:sp>
    </p:spTree>
    <p:extLst>
      <p:ext uri="{BB962C8B-B14F-4D97-AF65-F5344CB8AC3E}">
        <p14:creationId xmlns:p14="http://schemas.microsoft.com/office/powerpoint/2010/main" val="109594097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764704"/>
            <a:ext cx="8928992" cy="5170512"/>
          </a:xfrm>
        </p:spPr>
        <p:txBody>
          <a:bodyPr/>
          <a:lstStyle/>
          <a:p>
            <a:r>
              <a:rPr lang="en-GB" dirty="0" smtClean="0"/>
              <a:t>1901	1939	1963	1980	1992</a:t>
            </a:r>
            <a:br>
              <a:rPr lang="en-GB" dirty="0" smtClean="0"/>
            </a:br>
            <a:r>
              <a:rPr lang="en-GB" dirty="0" smtClean="0"/>
              <a:t>1914	1941	1964	1982	1994</a:t>
            </a:r>
            <a:br>
              <a:rPr lang="en-GB" dirty="0" smtClean="0"/>
            </a:br>
            <a:r>
              <a:rPr lang="en-GB" dirty="0" smtClean="0"/>
              <a:t>1917	1945	1968	1984	1997</a:t>
            </a:r>
            <a:br>
              <a:rPr lang="en-GB" dirty="0" smtClean="0"/>
            </a:br>
            <a:r>
              <a:rPr lang="en-GB" dirty="0" smtClean="0"/>
              <a:t>1918	1948	1972	1985	2001</a:t>
            </a:r>
            <a:br>
              <a:rPr lang="en-GB" dirty="0" smtClean="0"/>
            </a:br>
            <a:r>
              <a:rPr lang="en-GB" dirty="0" smtClean="0"/>
              <a:t>1929	1956	1973	1989	2003</a:t>
            </a:r>
            <a:br>
              <a:rPr lang="en-GB" dirty="0" smtClean="0"/>
            </a:br>
            <a:r>
              <a:rPr lang="en-GB" dirty="0" smtClean="0"/>
              <a:t>1933	1961	1974	1990	2008</a:t>
            </a:r>
            <a:br>
              <a:rPr lang="en-GB" dirty="0" smtClean="0"/>
            </a:br>
            <a:r>
              <a:rPr lang="en-GB" dirty="0" smtClean="0"/>
              <a:t>1938	1962	1979	1991	2016</a:t>
            </a:r>
            <a:endParaRPr lang="en-GB" dirty="0"/>
          </a:p>
        </p:txBody>
      </p:sp>
    </p:spTree>
    <p:extLst>
      <p:ext uri="{BB962C8B-B14F-4D97-AF65-F5344CB8AC3E}">
        <p14:creationId xmlns:p14="http://schemas.microsoft.com/office/powerpoint/2010/main" val="25565837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548680"/>
            <a:ext cx="7543800" cy="5400600"/>
          </a:xfrm>
        </p:spPr>
        <p:txBody>
          <a:bodyPr/>
          <a:lstStyle/>
          <a:p>
            <a:r>
              <a:rPr lang="en-GB" dirty="0" smtClean="0"/>
              <a:t>This presentation is about why this is, and what can be done about it.</a:t>
            </a:r>
            <a:endParaRPr lang="en-GB" dirty="0"/>
          </a:p>
        </p:txBody>
      </p:sp>
    </p:spTree>
    <p:extLst>
      <p:ext uri="{BB962C8B-B14F-4D97-AF65-F5344CB8AC3E}">
        <p14:creationId xmlns:p14="http://schemas.microsoft.com/office/powerpoint/2010/main" val="251692196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620688"/>
            <a:ext cx="7543800" cy="5170512"/>
          </a:xfrm>
        </p:spPr>
        <p:txBody>
          <a:bodyPr/>
          <a:lstStyle/>
          <a:p>
            <a:r>
              <a:rPr lang="en-GB" dirty="0" smtClean="0"/>
              <a:t>Notice how someone born in 1970 (like me) falls into the middle of the table. </a:t>
            </a:r>
            <a:endParaRPr lang="en-GB" dirty="0"/>
          </a:p>
        </p:txBody>
      </p:sp>
    </p:spTree>
    <p:extLst>
      <p:ext uri="{BB962C8B-B14F-4D97-AF65-F5344CB8AC3E}">
        <p14:creationId xmlns:p14="http://schemas.microsoft.com/office/powerpoint/2010/main" val="13484196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692696"/>
            <a:ext cx="7543800" cy="5098504"/>
          </a:xfrm>
        </p:spPr>
        <p:txBody>
          <a:bodyPr/>
          <a:lstStyle/>
          <a:p>
            <a:r>
              <a:rPr lang="en-GB" dirty="0" smtClean="0"/>
              <a:t>So to understand the history of my times, I didn’t have to know much about what happened before I was born, and could live through the rest. </a:t>
            </a:r>
            <a:endParaRPr lang="en-GB" dirty="0"/>
          </a:p>
        </p:txBody>
      </p:sp>
    </p:spTree>
    <p:extLst>
      <p:ext uri="{BB962C8B-B14F-4D97-AF65-F5344CB8AC3E}">
        <p14:creationId xmlns:p14="http://schemas.microsoft.com/office/powerpoint/2010/main" val="131744798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548680"/>
            <a:ext cx="7543800" cy="5242520"/>
          </a:xfrm>
        </p:spPr>
        <p:txBody>
          <a:bodyPr/>
          <a:lstStyle/>
          <a:p>
            <a:r>
              <a:rPr lang="en-GB" dirty="0" smtClean="0"/>
              <a:t>Whereas someone born in 2001 has to learn much more about what happened before they were born. And they only have eight years (from age 10 to 18) to do it.</a:t>
            </a:r>
            <a:endParaRPr lang="en-GB" dirty="0"/>
          </a:p>
        </p:txBody>
      </p:sp>
    </p:spTree>
    <p:extLst>
      <p:ext uri="{BB962C8B-B14F-4D97-AF65-F5344CB8AC3E}">
        <p14:creationId xmlns:p14="http://schemas.microsoft.com/office/powerpoint/2010/main" val="233765633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836712"/>
            <a:ext cx="7543800" cy="4954488"/>
          </a:xfrm>
        </p:spPr>
        <p:txBody>
          <a:bodyPr/>
          <a:lstStyle/>
          <a:p>
            <a:r>
              <a:rPr lang="en-GB" dirty="0" smtClean="0"/>
              <a:t>It would be amazing if they succeeded.</a:t>
            </a:r>
            <a:endParaRPr lang="en-GB" dirty="0"/>
          </a:p>
        </p:txBody>
      </p:sp>
    </p:spTree>
    <p:extLst>
      <p:ext uri="{BB962C8B-B14F-4D97-AF65-F5344CB8AC3E}">
        <p14:creationId xmlns:p14="http://schemas.microsoft.com/office/powerpoint/2010/main" val="200664328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836712"/>
            <a:ext cx="7543800" cy="4954488"/>
          </a:xfrm>
        </p:spPr>
        <p:txBody>
          <a:bodyPr/>
          <a:lstStyle/>
          <a:p>
            <a:r>
              <a:rPr lang="en-GB" dirty="0" smtClean="0"/>
              <a:t>The result is that I am in a much better position to understand events such as the political revolutions of 2016 than someone born in 2001.</a:t>
            </a:r>
            <a:endParaRPr lang="en-GB" dirty="0"/>
          </a:p>
        </p:txBody>
      </p:sp>
    </p:spTree>
    <p:extLst>
      <p:ext uri="{BB962C8B-B14F-4D97-AF65-F5344CB8AC3E}">
        <p14:creationId xmlns:p14="http://schemas.microsoft.com/office/powerpoint/2010/main" val="215871683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620688"/>
            <a:ext cx="7543800" cy="5170512"/>
          </a:xfrm>
        </p:spPr>
        <p:txBody>
          <a:bodyPr/>
          <a:lstStyle/>
          <a:p>
            <a:r>
              <a:rPr lang="en-GB" dirty="0" smtClean="0"/>
              <a:t>I can link those events to other events that I </a:t>
            </a:r>
            <a:r>
              <a:rPr lang="en-GB" i="1" dirty="0" smtClean="0"/>
              <a:t>lived</a:t>
            </a:r>
            <a:r>
              <a:rPr lang="en-GB" dirty="0" smtClean="0"/>
              <a:t> through. Someone born in 2001 will have had to have </a:t>
            </a:r>
            <a:r>
              <a:rPr lang="en-GB" i="1" dirty="0" smtClean="0"/>
              <a:t>learned</a:t>
            </a:r>
            <a:r>
              <a:rPr lang="en-GB" dirty="0" smtClean="0"/>
              <a:t> about these other events to know about them.</a:t>
            </a:r>
            <a:endParaRPr lang="en-GB" dirty="0"/>
          </a:p>
        </p:txBody>
      </p:sp>
    </p:spTree>
    <p:extLst>
      <p:ext uri="{BB962C8B-B14F-4D97-AF65-F5344CB8AC3E}">
        <p14:creationId xmlns:p14="http://schemas.microsoft.com/office/powerpoint/2010/main" val="179062166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017091"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14692" y="1539895"/>
            <a:ext cx="2017091" cy="646331"/>
          </a:xfrm>
          <a:prstGeom prst="rect">
            <a:avLst/>
          </a:prstGeom>
          <a:noFill/>
        </p:spPr>
        <p:txBody>
          <a:bodyPr wrap="square" rtlCol="0">
            <a:spAutoFit/>
          </a:bodyPr>
          <a:lstStyle/>
          <a:p>
            <a:pPr algn="ctr"/>
            <a:r>
              <a:rPr lang="en-GB" sz="1200" dirty="0" smtClean="0"/>
              <a:t>1990</a:t>
            </a:r>
          </a:p>
          <a:p>
            <a:pPr algn="ctr"/>
            <a:r>
              <a:rPr lang="en-GB" sz="1200" dirty="0" smtClean="0"/>
              <a:t>Iraq invades Kuwait; </a:t>
            </a:r>
          </a:p>
          <a:p>
            <a:pPr algn="ctr"/>
            <a:r>
              <a:rPr lang="en-GB" sz="1200" dirty="0" smtClean="0"/>
              <a:t>Gulf War ensues</a:t>
            </a:r>
            <a:endParaRPr lang="en-GB" sz="1200"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5" y="116632"/>
            <a:ext cx="3006085" cy="1423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411759" y="1556792"/>
            <a:ext cx="2448273" cy="646331"/>
          </a:xfrm>
          <a:prstGeom prst="rect">
            <a:avLst/>
          </a:prstGeom>
          <a:noFill/>
        </p:spPr>
        <p:txBody>
          <a:bodyPr wrap="square" rtlCol="0">
            <a:spAutoFit/>
          </a:bodyPr>
          <a:lstStyle/>
          <a:p>
            <a:pPr algn="ctr"/>
            <a:r>
              <a:rPr lang="en-GB" sz="1200" dirty="0" smtClean="0"/>
              <a:t>1991</a:t>
            </a:r>
          </a:p>
          <a:p>
            <a:pPr algn="ctr"/>
            <a:r>
              <a:rPr lang="en-GB" sz="1200" dirty="0" smtClean="0"/>
              <a:t>End of Cold War; </a:t>
            </a:r>
          </a:p>
          <a:p>
            <a:pPr algn="ctr"/>
            <a:r>
              <a:rPr lang="en-GB" sz="1200" dirty="0" smtClean="0"/>
              <a:t>dissolution of Soviet Union</a:t>
            </a:r>
            <a:endParaRPr lang="en-GB" sz="1200" dirty="0"/>
          </a:p>
        </p:txBody>
      </p:sp>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119060"/>
            <a:ext cx="1800200" cy="1402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288" y="119060"/>
            <a:ext cx="1888832" cy="2216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932040" y="1510626"/>
            <a:ext cx="2232248" cy="646331"/>
          </a:xfrm>
          <a:prstGeom prst="rect">
            <a:avLst/>
          </a:prstGeom>
          <a:noFill/>
        </p:spPr>
        <p:txBody>
          <a:bodyPr wrap="square" rtlCol="0">
            <a:spAutoFit/>
          </a:bodyPr>
          <a:lstStyle/>
          <a:p>
            <a:pPr algn="r"/>
            <a:r>
              <a:rPr lang="en-GB" sz="1200" dirty="0" smtClean="0"/>
              <a:t>1992</a:t>
            </a:r>
          </a:p>
          <a:p>
            <a:pPr algn="r"/>
            <a:r>
              <a:rPr lang="en-GB" sz="1200" dirty="0" smtClean="0"/>
              <a:t>Election of Bill Clinton as President; UK exit from ERM</a:t>
            </a:r>
            <a:endParaRPr lang="en-GB" sz="1200" dirty="0"/>
          </a:p>
        </p:txBody>
      </p:sp>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75908" y="2420888"/>
            <a:ext cx="2977212" cy="1346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71596" y="3853668"/>
            <a:ext cx="1181524" cy="1570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796136" y="3788650"/>
            <a:ext cx="1949374" cy="1384995"/>
          </a:xfrm>
          <a:prstGeom prst="rect">
            <a:avLst/>
          </a:prstGeom>
          <a:noFill/>
        </p:spPr>
        <p:txBody>
          <a:bodyPr wrap="square" rtlCol="0">
            <a:spAutoFit/>
          </a:bodyPr>
          <a:lstStyle/>
          <a:p>
            <a:pPr algn="r"/>
            <a:r>
              <a:rPr lang="en-GB" sz="1200" dirty="0" smtClean="0"/>
              <a:t>1994</a:t>
            </a:r>
          </a:p>
          <a:p>
            <a:pPr algn="r"/>
            <a:r>
              <a:rPr lang="en-GB" sz="1200" dirty="0" smtClean="0"/>
              <a:t>USA enters into </a:t>
            </a:r>
          </a:p>
          <a:p>
            <a:pPr algn="r"/>
            <a:r>
              <a:rPr lang="en-GB" sz="1200" dirty="0" smtClean="0"/>
              <a:t>NAFTA; Republicans assume control of Congress for </a:t>
            </a:r>
          </a:p>
          <a:p>
            <a:pPr algn="r"/>
            <a:r>
              <a:rPr lang="en-GB" sz="1200" dirty="0" smtClean="0"/>
              <a:t>the first time </a:t>
            </a:r>
          </a:p>
          <a:p>
            <a:pPr algn="r"/>
            <a:r>
              <a:rPr lang="en-GB" sz="1200" dirty="0" smtClean="0"/>
              <a:t>in 40 years</a:t>
            </a:r>
            <a:endParaRPr lang="en-GB" sz="1200" dirty="0"/>
          </a:p>
        </p:txBody>
      </p:sp>
      <p:pic>
        <p:nvPicPr>
          <p:cNvPr id="2056"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3968" y="2255125"/>
            <a:ext cx="1638364" cy="1875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53437" y="2269169"/>
            <a:ext cx="1556759" cy="2099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241877" y="4131772"/>
            <a:ext cx="1950303" cy="830997"/>
          </a:xfrm>
          <a:prstGeom prst="rect">
            <a:avLst/>
          </a:prstGeom>
          <a:noFill/>
        </p:spPr>
        <p:txBody>
          <a:bodyPr wrap="square" rtlCol="0">
            <a:spAutoFit/>
          </a:bodyPr>
          <a:lstStyle/>
          <a:p>
            <a:pPr algn="ctr"/>
            <a:r>
              <a:rPr lang="en-GB" sz="1200" dirty="0" smtClean="0"/>
              <a:t>1997</a:t>
            </a:r>
          </a:p>
          <a:p>
            <a:pPr algn="r"/>
            <a:r>
              <a:rPr lang="en-GB" sz="1200" dirty="0" smtClean="0"/>
              <a:t>Tony Blair elected PM; </a:t>
            </a:r>
          </a:p>
          <a:p>
            <a:pPr algn="r"/>
            <a:r>
              <a:rPr lang="en-GB" sz="1200" dirty="0" smtClean="0"/>
              <a:t>Steve Jobs returns to Apple</a:t>
            </a:r>
            <a:endParaRPr lang="en-GB" sz="1200" dirty="0"/>
          </a:p>
        </p:txBody>
      </p:sp>
      <p:pic>
        <p:nvPicPr>
          <p:cNvPr id="2061"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23237" y="2255138"/>
            <a:ext cx="1411588" cy="231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77199" y="3686052"/>
            <a:ext cx="792088" cy="461665"/>
          </a:xfrm>
          <a:prstGeom prst="rect">
            <a:avLst/>
          </a:prstGeom>
          <a:noFill/>
        </p:spPr>
        <p:txBody>
          <a:bodyPr wrap="square" rtlCol="0">
            <a:spAutoFit/>
          </a:bodyPr>
          <a:lstStyle/>
          <a:p>
            <a:pPr algn="r"/>
            <a:r>
              <a:rPr lang="en-GB" sz="1200" dirty="0" smtClean="0"/>
              <a:t>2001</a:t>
            </a:r>
          </a:p>
          <a:p>
            <a:pPr algn="r"/>
            <a:r>
              <a:rPr lang="en-GB" sz="1200" dirty="0" smtClean="0"/>
              <a:t>9/11</a:t>
            </a:r>
            <a:endParaRPr lang="en-GB" sz="1200" dirty="0"/>
          </a:p>
        </p:txBody>
      </p:sp>
      <p:pic>
        <p:nvPicPr>
          <p:cNvPr id="2062" name="Picture 1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4419" y="4653136"/>
            <a:ext cx="1217648" cy="1550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64419" y="6248345"/>
            <a:ext cx="1504980" cy="461665"/>
          </a:xfrm>
          <a:prstGeom prst="rect">
            <a:avLst/>
          </a:prstGeom>
          <a:noFill/>
        </p:spPr>
        <p:txBody>
          <a:bodyPr wrap="square" rtlCol="0">
            <a:spAutoFit/>
          </a:bodyPr>
          <a:lstStyle/>
          <a:p>
            <a:r>
              <a:rPr lang="en-GB" sz="1200" dirty="0" smtClean="0"/>
              <a:t>2003</a:t>
            </a:r>
          </a:p>
          <a:p>
            <a:r>
              <a:rPr lang="en-GB" sz="1200" dirty="0" smtClean="0"/>
              <a:t>Invasion of Iraq</a:t>
            </a:r>
            <a:endParaRPr lang="en-GB" sz="1200" dirty="0"/>
          </a:p>
        </p:txBody>
      </p:sp>
      <p:pic>
        <p:nvPicPr>
          <p:cNvPr id="2063" name="Picture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92392" y="4653136"/>
            <a:ext cx="1711456" cy="1172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4" name="Picture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75856" y="4653136"/>
            <a:ext cx="1341439" cy="2056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564400" y="5831557"/>
            <a:ext cx="1711456" cy="1015663"/>
          </a:xfrm>
          <a:prstGeom prst="rect">
            <a:avLst/>
          </a:prstGeom>
          <a:noFill/>
        </p:spPr>
        <p:txBody>
          <a:bodyPr wrap="square" rtlCol="0">
            <a:spAutoFit/>
          </a:bodyPr>
          <a:lstStyle/>
          <a:p>
            <a:pPr algn="r"/>
            <a:r>
              <a:rPr lang="en-GB" sz="1200" dirty="0" smtClean="0"/>
              <a:t>2008</a:t>
            </a:r>
          </a:p>
          <a:p>
            <a:pPr algn="r"/>
            <a:r>
              <a:rPr lang="en-GB" sz="1200" dirty="0" smtClean="0"/>
              <a:t>Worldwide economic crisis; election of Barack Obama as President</a:t>
            </a:r>
            <a:endParaRPr lang="en-GB" sz="1200" dirty="0"/>
          </a:p>
        </p:txBody>
      </p:sp>
      <p:pic>
        <p:nvPicPr>
          <p:cNvPr id="2065" name="Picture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11099" y="5239512"/>
            <a:ext cx="1655118" cy="1459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6" name="Picture 18"/>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444208" y="5501989"/>
            <a:ext cx="1774689" cy="1185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8218897" y="5501989"/>
            <a:ext cx="925103" cy="1169551"/>
          </a:xfrm>
          <a:prstGeom prst="rect">
            <a:avLst/>
          </a:prstGeom>
          <a:noFill/>
        </p:spPr>
        <p:txBody>
          <a:bodyPr wrap="square" rtlCol="0">
            <a:spAutoFit/>
          </a:bodyPr>
          <a:lstStyle/>
          <a:p>
            <a:r>
              <a:rPr lang="en-GB" sz="1000" dirty="0" smtClean="0"/>
              <a:t>2016</a:t>
            </a:r>
          </a:p>
          <a:p>
            <a:r>
              <a:rPr lang="en-GB" sz="1000" dirty="0" smtClean="0"/>
              <a:t>Brexit referendum; election of Donald Trump as President</a:t>
            </a:r>
            <a:endParaRPr lang="en-GB" sz="1000" dirty="0"/>
          </a:p>
        </p:txBody>
      </p:sp>
      <p:cxnSp>
        <p:nvCxnSpPr>
          <p:cNvPr id="7" name="Straight Arrow Connector 6"/>
          <p:cNvCxnSpPr/>
          <p:nvPr/>
        </p:nvCxnSpPr>
        <p:spPr>
          <a:xfrm flipH="1">
            <a:off x="5292080" y="1700808"/>
            <a:ext cx="2376264" cy="4268296"/>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7331552" y="3094305"/>
            <a:ext cx="336792" cy="2992459"/>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780455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692696"/>
            <a:ext cx="7543800" cy="5098504"/>
          </a:xfrm>
        </p:spPr>
        <p:txBody>
          <a:bodyPr/>
          <a:lstStyle/>
          <a:p>
            <a:r>
              <a:rPr lang="en-GB" dirty="0" smtClean="0"/>
              <a:t>It would be amazing if they were able to do this.</a:t>
            </a:r>
            <a:endParaRPr lang="en-GB" dirty="0"/>
          </a:p>
        </p:txBody>
      </p:sp>
    </p:spTree>
    <p:extLst>
      <p:ext uri="{BB962C8B-B14F-4D97-AF65-F5344CB8AC3E}">
        <p14:creationId xmlns:p14="http://schemas.microsoft.com/office/powerpoint/2010/main" val="82618733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836712"/>
            <a:ext cx="7543800" cy="4954488"/>
          </a:xfrm>
        </p:spPr>
        <p:txBody>
          <a:bodyPr/>
          <a:lstStyle/>
          <a:p>
            <a:r>
              <a:rPr lang="en-GB" dirty="0" smtClean="0"/>
              <a:t>This is the problem of time.</a:t>
            </a:r>
            <a:endParaRPr lang="en-GB" dirty="0"/>
          </a:p>
        </p:txBody>
      </p:sp>
    </p:spTree>
    <p:extLst>
      <p:ext uri="{BB962C8B-B14F-4D97-AF65-F5344CB8AC3E}">
        <p14:creationId xmlns:p14="http://schemas.microsoft.com/office/powerpoint/2010/main" val="281516463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188640"/>
            <a:ext cx="7543800" cy="6120680"/>
          </a:xfrm>
        </p:spPr>
        <p:txBody>
          <a:bodyPr/>
          <a:lstStyle/>
          <a:p>
            <a:r>
              <a:rPr lang="en-GB" dirty="0" smtClean="0"/>
              <a:t>If you were born in 2001, and want to be an intellectual by age 18, you have about eight years to master a </a:t>
            </a:r>
            <a:r>
              <a:rPr lang="en-GB" i="1" dirty="0" smtClean="0"/>
              <a:t>huge</a:t>
            </a:r>
            <a:r>
              <a:rPr lang="en-GB" dirty="0" smtClean="0"/>
              <a:t> amount of information about what happened before you were born.</a:t>
            </a:r>
            <a:endParaRPr lang="en-GB" dirty="0"/>
          </a:p>
        </p:txBody>
      </p:sp>
    </p:spTree>
    <p:extLst>
      <p:ext uri="{BB962C8B-B14F-4D97-AF65-F5344CB8AC3E}">
        <p14:creationId xmlns:p14="http://schemas.microsoft.com/office/powerpoint/2010/main" val="23720341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692696"/>
            <a:ext cx="7543800" cy="5328592"/>
          </a:xfrm>
        </p:spPr>
        <p:txBody>
          <a:bodyPr/>
          <a:lstStyle/>
          <a:p>
            <a:r>
              <a:rPr lang="en-GB" dirty="0" smtClean="0"/>
              <a:t>There are three obstacles in the way of students acquiring the kind of </a:t>
            </a:r>
            <a:r>
              <a:rPr lang="en-GB" i="1" dirty="0" smtClean="0"/>
              <a:t>hinterland </a:t>
            </a:r>
            <a:r>
              <a:rPr lang="en-GB" dirty="0" smtClean="0"/>
              <a:t>I am talking about.</a:t>
            </a:r>
            <a:endParaRPr lang="en-GB" dirty="0"/>
          </a:p>
        </p:txBody>
      </p:sp>
    </p:spTree>
    <p:extLst>
      <p:ext uri="{BB962C8B-B14F-4D97-AF65-F5344CB8AC3E}">
        <p14:creationId xmlns:p14="http://schemas.microsoft.com/office/powerpoint/2010/main" val="230507035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1268760"/>
            <a:ext cx="7543800" cy="4522440"/>
          </a:xfrm>
        </p:spPr>
        <p:txBody>
          <a:bodyPr/>
          <a:lstStyle/>
          <a:p>
            <a:r>
              <a:rPr lang="en-GB" dirty="0" smtClean="0"/>
              <a:t>Someone born in 1970 never had that disadvantage.</a:t>
            </a:r>
            <a:endParaRPr lang="en-GB" dirty="0"/>
          </a:p>
        </p:txBody>
      </p:sp>
    </p:spTree>
    <p:extLst>
      <p:ext uri="{BB962C8B-B14F-4D97-AF65-F5344CB8AC3E}">
        <p14:creationId xmlns:p14="http://schemas.microsoft.com/office/powerpoint/2010/main" val="126079602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908720"/>
            <a:ext cx="7543800" cy="4882480"/>
          </a:xfrm>
        </p:spPr>
        <p:txBody>
          <a:bodyPr/>
          <a:lstStyle/>
          <a:p>
            <a:r>
              <a:rPr lang="en-GB" dirty="0" smtClean="0"/>
              <a:t>The same problem of time affects other aspects of being an intellectual such as film literacy.</a:t>
            </a:r>
            <a:endParaRPr lang="en-GB" dirty="0"/>
          </a:p>
        </p:txBody>
      </p:sp>
    </p:spTree>
    <p:extLst>
      <p:ext uri="{BB962C8B-B14F-4D97-AF65-F5344CB8AC3E}">
        <p14:creationId xmlns:p14="http://schemas.microsoft.com/office/powerpoint/2010/main" val="363694878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4704"/>
            <a:ext cx="7543800" cy="5026496"/>
          </a:xfrm>
        </p:spPr>
        <p:txBody>
          <a:bodyPr/>
          <a:lstStyle/>
          <a:p>
            <a:r>
              <a:rPr lang="en-GB" dirty="0" smtClean="0"/>
              <a:t>Film, while dying now, was the most important medium for conveying intellectual ideas in the 20th century.</a:t>
            </a:r>
            <a:endParaRPr lang="en-GB" dirty="0"/>
          </a:p>
        </p:txBody>
      </p:sp>
    </p:spTree>
    <p:extLst>
      <p:ext uri="{BB962C8B-B14F-4D97-AF65-F5344CB8AC3E}">
        <p14:creationId xmlns:p14="http://schemas.microsoft.com/office/powerpoint/2010/main" val="426050689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620688"/>
            <a:ext cx="7543800" cy="5170512"/>
          </a:xfrm>
        </p:spPr>
        <p:txBody>
          <a:bodyPr/>
          <a:lstStyle/>
          <a:p>
            <a:r>
              <a:rPr lang="en-GB" dirty="0" smtClean="0"/>
              <a:t>Here is a list of films (from the 1930s onwards) that you have to have watched to be able to count yourself as film literate.</a:t>
            </a:r>
            <a:endParaRPr lang="en-GB" dirty="0"/>
          </a:p>
        </p:txBody>
      </p:sp>
    </p:spTree>
    <p:extLst>
      <p:ext uri="{BB962C8B-B14F-4D97-AF65-F5344CB8AC3E}">
        <p14:creationId xmlns:p14="http://schemas.microsoft.com/office/powerpoint/2010/main" val="58447718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3768" y="260648"/>
            <a:ext cx="4104456" cy="830997"/>
          </a:xfrm>
          <a:prstGeom prst="rect">
            <a:avLst/>
          </a:prstGeom>
          <a:noFill/>
        </p:spPr>
        <p:txBody>
          <a:bodyPr wrap="square" rtlCol="0">
            <a:spAutoFit/>
          </a:bodyPr>
          <a:lstStyle/>
          <a:p>
            <a:pPr algn="ctr"/>
            <a:r>
              <a:rPr lang="en-GB" sz="4800" dirty="0" smtClean="0"/>
              <a:t>1930s, 1940s</a:t>
            </a:r>
            <a:endParaRPr lang="en-GB" sz="4800" dirty="0"/>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068290"/>
            <a:ext cx="1730718" cy="2537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1089217"/>
            <a:ext cx="1310629" cy="1987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3663960"/>
            <a:ext cx="1714977" cy="2381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descr="His Girl Friday [DVD] [194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06295" y="3155596"/>
            <a:ext cx="1316458" cy="1872208"/>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Citizen Kane [DVD] [19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2613" y="1091645"/>
            <a:ext cx="1811721" cy="2664296"/>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The Maltese Falcon [1941] [DV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1892" y="3867797"/>
            <a:ext cx="1811721" cy="2430981"/>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Casablanca [1942] [DV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6096" y="1089722"/>
            <a:ext cx="1346811" cy="1944216"/>
          </a:xfrm>
          <a:prstGeom prst="rect">
            <a:avLst/>
          </a:prstGeom>
          <a:noFill/>
          <a:extLst>
            <a:ext uri="{909E8E84-426E-40DD-AFC4-6F175D3DCCD1}">
              <a14:hiddenFill xmlns:a14="http://schemas.microsoft.com/office/drawing/2010/main">
                <a:solidFill>
                  <a:srgbClr val="FFFFFF"/>
                </a:solidFill>
              </a14:hiddenFill>
            </a:ext>
          </a:extLst>
        </p:spPr>
      </p:pic>
      <p:pic>
        <p:nvPicPr>
          <p:cNvPr id="3089"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57049" y="3098188"/>
            <a:ext cx="1325858" cy="1909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91" name="Picture 19" descr="A Matter Of Life And Death [DV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76256" y="1098747"/>
            <a:ext cx="1747103" cy="2476564"/>
          </a:xfrm>
          <a:prstGeom prst="rect">
            <a:avLst/>
          </a:prstGeom>
          <a:noFill/>
          <a:extLst>
            <a:ext uri="{909E8E84-426E-40DD-AFC4-6F175D3DCCD1}">
              <a14:hiddenFill xmlns:a14="http://schemas.microsoft.com/office/drawing/2010/main">
                <a:solidFill>
                  <a:srgbClr val="FFFFFF"/>
                </a:solidFill>
              </a14:hiddenFill>
            </a:ext>
          </a:extLst>
        </p:spPr>
      </p:pic>
      <p:pic>
        <p:nvPicPr>
          <p:cNvPr id="3093" name="Picture 21" descr="The Best Years of Our Lives [DVD] [194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76256" y="3645024"/>
            <a:ext cx="1765312" cy="249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7996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3768" y="260648"/>
            <a:ext cx="4104456" cy="830997"/>
          </a:xfrm>
          <a:prstGeom prst="rect">
            <a:avLst/>
          </a:prstGeom>
          <a:noFill/>
        </p:spPr>
        <p:txBody>
          <a:bodyPr wrap="square" rtlCol="0">
            <a:spAutoFit/>
          </a:bodyPr>
          <a:lstStyle/>
          <a:p>
            <a:pPr algn="ctr"/>
            <a:r>
              <a:rPr lang="en-GB" sz="4800" dirty="0" smtClean="0"/>
              <a:t>1950s, 1960s</a:t>
            </a:r>
            <a:endParaRPr lang="en-GB" sz="4800" dirty="0"/>
          </a:p>
        </p:txBody>
      </p:sp>
      <p:pic>
        <p:nvPicPr>
          <p:cNvPr id="7170" name="Picture 2" descr="All About Eve [DV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3706" y="1106553"/>
            <a:ext cx="1156200" cy="167437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ingin' In The Rain [DV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6747" y="1091645"/>
            <a:ext cx="1223396" cy="168928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igh Noon - Gary Cooper &amp; Grace Kelly [DVD] [195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8055" y="1103979"/>
            <a:ext cx="1173864" cy="167694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The Bridge On The River Kwai [DVD] [200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5012" y="1091645"/>
            <a:ext cx="1202058" cy="1689283"/>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12 Angry Men [DVD] [195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20898" y="1091645"/>
            <a:ext cx="1194945" cy="1689283"/>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Vertigo [DV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31640" y="2924944"/>
            <a:ext cx="1316533" cy="1823912"/>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Ben-Hur [1959] [DV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50690" y="2951455"/>
            <a:ext cx="1363134" cy="1823912"/>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The Apartmen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76230" y="2924943"/>
            <a:ext cx="1294002" cy="1850423"/>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The Hustler [1961] [DVD]"/>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09543" y="2942669"/>
            <a:ext cx="1288675" cy="1832697"/>
          </a:xfrm>
          <a:prstGeom prst="rect">
            <a:avLst/>
          </a:prstGeom>
          <a:noFill/>
          <a:extLst>
            <a:ext uri="{909E8E84-426E-40DD-AFC4-6F175D3DCCD1}">
              <a14:hiddenFill xmlns:a14="http://schemas.microsoft.com/office/drawing/2010/main">
                <a:solidFill>
                  <a:srgbClr val="FFFFFF"/>
                </a:solidFill>
              </a14:hiddenFill>
            </a:ext>
          </a:extLst>
        </p:spPr>
      </p:pic>
      <p:pic>
        <p:nvPicPr>
          <p:cNvPr id="7189" name="Picture 2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5778" y="4869160"/>
            <a:ext cx="1191724"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91" name="Picture 23" descr="The Good, The Bad and The Ugly - 2 Disc Special Edition [1966] [DVD]"/>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31751" y="4869160"/>
            <a:ext cx="1248240" cy="1656184"/>
          </a:xfrm>
          <a:prstGeom prst="rect">
            <a:avLst/>
          </a:prstGeom>
          <a:noFill/>
          <a:extLst>
            <a:ext uri="{909E8E84-426E-40DD-AFC4-6F175D3DCCD1}">
              <a14:hiddenFill xmlns:a14="http://schemas.microsoft.com/office/drawing/2010/main">
                <a:solidFill>
                  <a:srgbClr val="FFFFFF"/>
                </a:solidFill>
              </a14:hiddenFill>
            </a:ext>
          </a:extLst>
        </p:spPr>
      </p:pic>
      <p:pic>
        <p:nvPicPr>
          <p:cNvPr id="7193" name="Picture 25" descr="Blow-Up [DVD] [196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923928" y="4869160"/>
            <a:ext cx="1168046" cy="1656184"/>
          </a:xfrm>
          <a:prstGeom prst="rect">
            <a:avLst/>
          </a:prstGeom>
          <a:noFill/>
          <a:extLst>
            <a:ext uri="{909E8E84-426E-40DD-AFC4-6F175D3DCCD1}">
              <a14:hiddenFill xmlns:a14="http://schemas.microsoft.com/office/drawing/2010/main">
                <a:solidFill>
                  <a:srgbClr val="FFFFFF"/>
                </a:solidFill>
              </a14:hiddenFill>
            </a:ext>
          </a:extLst>
        </p:spPr>
      </p:pic>
      <p:pic>
        <p:nvPicPr>
          <p:cNvPr id="7196" name="Picture 2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71999" y="4862730"/>
            <a:ext cx="1365071" cy="1604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98" name="Picture 30" descr="Butch Cassidy and the Sundance Kid [DVD] [1969]"/>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020273" y="4912341"/>
            <a:ext cx="1091558" cy="1555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96936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3768" y="260648"/>
            <a:ext cx="4104456" cy="830997"/>
          </a:xfrm>
          <a:prstGeom prst="rect">
            <a:avLst/>
          </a:prstGeom>
          <a:noFill/>
        </p:spPr>
        <p:txBody>
          <a:bodyPr wrap="square" rtlCol="0">
            <a:spAutoFit/>
          </a:bodyPr>
          <a:lstStyle/>
          <a:p>
            <a:pPr algn="ctr"/>
            <a:r>
              <a:rPr lang="en-GB" sz="4800" dirty="0" smtClean="0"/>
              <a:t>1970s, 1980s</a:t>
            </a:r>
            <a:endParaRPr lang="en-GB" sz="4800" dirty="0"/>
          </a:p>
        </p:txBody>
      </p:sp>
      <p:pic>
        <p:nvPicPr>
          <p:cNvPr id="6146" name="Picture 2" descr="Patton [DVD] [197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2773" y="1091645"/>
            <a:ext cx="1152128" cy="1628752"/>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1104287"/>
            <a:ext cx="1488779" cy="2099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descr="The Sting (Special Edition) [DV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0030" y="1102667"/>
            <a:ext cx="1153156" cy="162875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1099220"/>
            <a:ext cx="1108628" cy="1606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4" name="Picture 10" descr="The Godfather: Part II [DVD] [197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0152" y="1096744"/>
            <a:ext cx="1480951" cy="2099286"/>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The Conversation [DVD] [197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24329" y="1091645"/>
            <a:ext cx="1153478" cy="1614282"/>
          </a:xfrm>
          <a:prstGeom prst="rect">
            <a:avLst/>
          </a:prstGeom>
          <a:noFill/>
          <a:extLst>
            <a:ext uri="{909E8E84-426E-40DD-AFC4-6F175D3DCCD1}">
              <a14:hiddenFill xmlns:a14="http://schemas.microsoft.com/office/drawing/2010/main">
                <a:solidFill>
                  <a:srgbClr val="FFFFFF"/>
                </a:solidFill>
              </a14:hiddenFill>
            </a:ext>
          </a:extLst>
        </p:spPr>
      </p:pic>
      <p:pic>
        <p:nvPicPr>
          <p:cNvPr id="6159"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528" y="2780928"/>
            <a:ext cx="1431373" cy="2140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61" name="Picture 17" descr="Network [DVD] [197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35696" y="3284984"/>
            <a:ext cx="1488779" cy="2110955"/>
          </a:xfrm>
          <a:prstGeom prst="rect">
            <a:avLst/>
          </a:prstGeom>
          <a:noFill/>
          <a:extLst>
            <a:ext uri="{909E8E84-426E-40DD-AFC4-6F175D3DCCD1}">
              <a14:hiddenFill xmlns:a14="http://schemas.microsoft.com/office/drawing/2010/main">
                <a:solidFill>
                  <a:srgbClr val="FFFFFF"/>
                </a:solidFill>
              </a14:hiddenFill>
            </a:ext>
          </a:extLst>
        </p:spPr>
      </p:pic>
      <p:pic>
        <p:nvPicPr>
          <p:cNvPr id="6163" name="Picture 19" descr="Close Encounters of the Third Kind--Collector's Edition (two discs) [DVD] [197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70030" y="2887526"/>
            <a:ext cx="1164134" cy="1621594"/>
          </a:xfrm>
          <a:prstGeom prst="rect">
            <a:avLst/>
          </a:prstGeom>
          <a:noFill/>
          <a:extLst>
            <a:ext uri="{909E8E84-426E-40DD-AFC4-6F175D3DCCD1}">
              <a14:hiddenFill xmlns:a14="http://schemas.microsoft.com/office/drawing/2010/main">
                <a:solidFill>
                  <a:srgbClr val="FFFFFF"/>
                </a:solidFill>
              </a14:hiddenFill>
            </a:ext>
          </a:extLst>
        </p:spPr>
      </p:pic>
      <p:pic>
        <p:nvPicPr>
          <p:cNvPr id="6165" name="Picture 21" descr="Annie Hall [DVD] [197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32816" y="2887526"/>
            <a:ext cx="1111626" cy="1624684"/>
          </a:xfrm>
          <a:prstGeom prst="rect">
            <a:avLst/>
          </a:prstGeom>
          <a:noFill/>
          <a:extLst>
            <a:ext uri="{909E8E84-426E-40DD-AFC4-6F175D3DCCD1}">
              <a14:hiddenFill xmlns:a14="http://schemas.microsoft.com/office/drawing/2010/main">
                <a:solidFill>
                  <a:srgbClr val="FFFFFF"/>
                </a:solidFill>
              </a14:hiddenFill>
            </a:ext>
          </a:extLst>
        </p:spPr>
      </p:pic>
      <p:pic>
        <p:nvPicPr>
          <p:cNvPr id="6167" name="Picture 23" descr="Raging Bull (20th Anniversary Edition) [DVD]"/>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36768" y="3284984"/>
            <a:ext cx="1484335" cy="2110955"/>
          </a:xfrm>
          <a:prstGeom prst="rect">
            <a:avLst/>
          </a:prstGeom>
          <a:noFill/>
          <a:extLst>
            <a:ext uri="{909E8E84-426E-40DD-AFC4-6F175D3DCCD1}">
              <a14:hiddenFill xmlns:a14="http://schemas.microsoft.com/office/drawing/2010/main">
                <a:solidFill>
                  <a:srgbClr val="FFFFFF"/>
                </a:solidFill>
              </a14:hiddenFill>
            </a:ext>
          </a:extLst>
        </p:spPr>
      </p:pic>
      <p:pic>
        <p:nvPicPr>
          <p:cNvPr id="6169" name="Picture 25" descr="Local Hero [DVD]"/>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50062" y="2780928"/>
            <a:ext cx="1448830" cy="2064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83189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3768" y="260648"/>
            <a:ext cx="4104456" cy="830997"/>
          </a:xfrm>
          <a:prstGeom prst="rect">
            <a:avLst/>
          </a:prstGeom>
          <a:noFill/>
        </p:spPr>
        <p:txBody>
          <a:bodyPr wrap="square" rtlCol="0">
            <a:spAutoFit/>
          </a:bodyPr>
          <a:lstStyle/>
          <a:p>
            <a:pPr algn="ctr"/>
            <a:r>
              <a:rPr lang="en-GB" sz="4800" dirty="0" smtClean="0"/>
              <a:t>1990s to now</a:t>
            </a:r>
            <a:endParaRPr lang="en-GB" sz="4800" dirty="0"/>
          </a:p>
        </p:txBody>
      </p:sp>
      <p:pic>
        <p:nvPicPr>
          <p:cNvPr id="5122" name="Picture 2" descr="Goodfellas [1990] [DV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132" y="1077967"/>
            <a:ext cx="1265684" cy="1707954"/>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9964" y="1067147"/>
            <a:ext cx="1227808" cy="1743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23726" y="1088249"/>
            <a:ext cx="1154574" cy="1724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10" descr="Seven [DVD] [199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1260" y="1112819"/>
            <a:ext cx="1193048" cy="1691635"/>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L.A. Confidential [1997] [DV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62105" y="1082032"/>
            <a:ext cx="1252238" cy="1670823"/>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The Thin Red Line [1999] [DV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36062" y="1084283"/>
            <a:ext cx="1178608" cy="1701638"/>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The Matrix [1999] [DV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7434" y="2964520"/>
            <a:ext cx="1254382" cy="1678398"/>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Fight Club - 2 Disc Editi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21980" y="2920715"/>
            <a:ext cx="1269618" cy="1694013"/>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Children of Men [DVD] [200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23726" y="2942242"/>
            <a:ext cx="1197276" cy="1700676"/>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descr="There Will Be Blood [DVD] [200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69863" y="2875670"/>
            <a:ext cx="1246713" cy="1767248"/>
          </a:xfrm>
          <a:prstGeom prst="rect">
            <a:avLst/>
          </a:prstGeom>
          <a:noFill/>
          <a:extLst>
            <a:ext uri="{909E8E84-426E-40DD-AFC4-6F175D3DCCD1}">
              <a14:hiddenFill xmlns:a14="http://schemas.microsoft.com/office/drawing/2010/main">
                <a:solidFill>
                  <a:srgbClr val="FFFFFF"/>
                </a:solidFill>
              </a14:hiddenFill>
            </a:ext>
          </a:extLst>
        </p:spPr>
      </p:pic>
      <p:pic>
        <p:nvPicPr>
          <p:cNvPr id="5144" name="Picture 24" descr="The Tree of Life [DVD]"/>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36062" y="2875670"/>
            <a:ext cx="1246714" cy="1767249"/>
          </a:xfrm>
          <a:prstGeom prst="rect">
            <a:avLst/>
          </a:prstGeom>
          <a:noFill/>
          <a:extLst>
            <a:ext uri="{909E8E84-426E-40DD-AFC4-6F175D3DCCD1}">
              <a14:hiddenFill xmlns:a14="http://schemas.microsoft.com/office/drawing/2010/main">
                <a:solidFill>
                  <a:srgbClr val="FFFFFF"/>
                </a:solidFill>
              </a14:hiddenFill>
            </a:ext>
          </a:extLst>
        </p:spPr>
      </p:pic>
      <p:pic>
        <p:nvPicPr>
          <p:cNvPr id="5147" name="Picture 2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40346" y="2855924"/>
            <a:ext cx="1273997" cy="1818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50" name="Picture 3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79939" y="4797219"/>
            <a:ext cx="1257300"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52" name="Picture 32" descr="Sicario [DVD] [201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145159" y="4774397"/>
            <a:ext cx="1332147" cy="1883498"/>
          </a:xfrm>
          <a:prstGeom prst="rect">
            <a:avLst/>
          </a:prstGeom>
          <a:noFill/>
          <a:extLst>
            <a:ext uri="{909E8E84-426E-40DD-AFC4-6F175D3DCCD1}">
              <a14:hiddenFill xmlns:a14="http://schemas.microsoft.com/office/drawing/2010/main">
                <a:solidFill>
                  <a:srgbClr val="FFFFFF"/>
                </a:solidFill>
              </a14:hiddenFill>
            </a:ext>
          </a:extLst>
        </p:spPr>
      </p:pic>
      <p:pic>
        <p:nvPicPr>
          <p:cNvPr id="5154" name="Picture 34" descr="The Big Short [DVD]"/>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535996" y="4782451"/>
            <a:ext cx="1334335" cy="1867389"/>
          </a:xfrm>
          <a:prstGeom prst="rect">
            <a:avLst/>
          </a:prstGeom>
          <a:noFill/>
          <a:extLst>
            <a:ext uri="{909E8E84-426E-40DD-AFC4-6F175D3DCCD1}">
              <a14:hiddenFill xmlns:a14="http://schemas.microsoft.com/office/drawing/2010/main">
                <a:solidFill>
                  <a:srgbClr val="FFFFFF"/>
                </a:solidFill>
              </a14:hiddenFill>
            </a:ext>
          </a:extLst>
        </p:spPr>
      </p:pic>
      <p:pic>
        <p:nvPicPr>
          <p:cNvPr id="5156" name="Picture 36" descr="Hell Or High Water [DVD] [2016]"/>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965681" y="4797219"/>
            <a:ext cx="1310308" cy="1852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93847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332656"/>
            <a:ext cx="7543800" cy="5458544"/>
          </a:xfrm>
        </p:spPr>
        <p:txBody>
          <a:bodyPr/>
          <a:lstStyle/>
          <a:p>
            <a:r>
              <a:rPr lang="en-GB" dirty="0" smtClean="0"/>
              <a:t>That’s 52 films.</a:t>
            </a:r>
            <a:endParaRPr lang="en-GB" dirty="0"/>
          </a:p>
        </p:txBody>
      </p:sp>
    </p:spTree>
    <p:extLst>
      <p:ext uri="{BB962C8B-B14F-4D97-AF65-F5344CB8AC3E}">
        <p14:creationId xmlns:p14="http://schemas.microsoft.com/office/powerpoint/2010/main" val="212492803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476672"/>
            <a:ext cx="7543800" cy="5314528"/>
          </a:xfrm>
        </p:spPr>
        <p:txBody>
          <a:bodyPr/>
          <a:lstStyle/>
          <a:p>
            <a:r>
              <a:rPr lang="en-GB" dirty="0"/>
              <a:t>Only eight were made after 2001, and of those eight there are only two that someone who was born in 2001 would have been old enough to watch in the cinema.</a:t>
            </a:r>
          </a:p>
        </p:txBody>
      </p:sp>
    </p:spTree>
    <p:extLst>
      <p:ext uri="{BB962C8B-B14F-4D97-AF65-F5344CB8AC3E}">
        <p14:creationId xmlns:p14="http://schemas.microsoft.com/office/powerpoint/2010/main" val="16990970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980728"/>
            <a:ext cx="7971224" cy="4810472"/>
          </a:xfrm>
        </p:spPr>
        <p:txBody>
          <a:bodyPr/>
          <a:lstStyle/>
          <a:p>
            <a:r>
              <a:rPr lang="en-GB" dirty="0" smtClean="0"/>
              <a:t>(1) The problem of </a:t>
            </a:r>
            <a:r>
              <a:rPr lang="en-GB" dirty="0" smtClean="0"/>
              <a:t>exams</a:t>
            </a:r>
            <a:r>
              <a:rPr lang="en-GB" dirty="0" smtClean="0"/>
              <a:t>.</a:t>
            </a:r>
            <a:br>
              <a:rPr lang="en-GB" dirty="0" smtClean="0"/>
            </a:br>
            <a:r>
              <a:rPr lang="en-GB" dirty="0" smtClean="0"/>
              <a:t>(2) The problem of time.</a:t>
            </a:r>
            <a:br>
              <a:rPr lang="en-GB" dirty="0" smtClean="0"/>
            </a:br>
            <a:r>
              <a:rPr lang="en-GB" dirty="0" smtClean="0"/>
              <a:t>(3) The problem of volume.</a:t>
            </a:r>
            <a:endParaRPr lang="en-GB" dirty="0"/>
          </a:p>
        </p:txBody>
      </p:sp>
    </p:spTree>
    <p:extLst>
      <p:ext uri="{BB962C8B-B14F-4D97-AF65-F5344CB8AC3E}">
        <p14:creationId xmlns:p14="http://schemas.microsoft.com/office/powerpoint/2010/main" val="380273680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476672"/>
            <a:ext cx="7543800" cy="5314528"/>
          </a:xfrm>
        </p:spPr>
        <p:txBody>
          <a:bodyPr/>
          <a:lstStyle/>
          <a:p>
            <a:r>
              <a:rPr lang="en-GB" dirty="0" smtClean="0"/>
              <a:t>So someone who was born in 2001 would have to have had to have made a conscious effort to search out and watch the films on this list.</a:t>
            </a:r>
            <a:endParaRPr lang="en-GB" dirty="0"/>
          </a:p>
        </p:txBody>
      </p:sp>
    </p:spTree>
    <p:extLst>
      <p:ext uri="{BB962C8B-B14F-4D97-AF65-F5344CB8AC3E}">
        <p14:creationId xmlns:p14="http://schemas.microsoft.com/office/powerpoint/2010/main" val="216819559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3717032"/>
            <a:ext cx="7543800" cy="2074168"/>
          </a:xfrm>
        </p:spPr>
        <p:txBody>
          <a:bodyPr/>
          <a:lstStyle/>
          <a:p>
            <a:r>
              <a:rPr lang="en-GB" dirty="0" smtClean="0"/>
              <a:t>Contrast the position of someone born in 1970.</a:t>
            </a:r>
            <a:endParaRPr lang="en-GB" dirty="0"/>
          </a:p>
        </p:txBody>
      </p:sp>
    </p:spTree>
    <p:extLst>
      <p:ext uri="{BB962C8B-B14F-4D97-AF65-F5344CB8AC3E}">
        <p14:creationId xmlns:p14="http://schemas.microsoft.com/office/powerpoint/2010/main" val="395741865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836712"/>
            <a:ext cx="7543800" cy="4954488"/>
          </a:xfrm>
        </p:spPr>
        <p:txBody>
          <a:bodyPr/>
          <a:lstStyle/>
          <a:p>
            <a:r>
              <a:rPr lang="en-GB" dirty="0" smtClean="0"/>
              <a:t>They would have been in a position to watch all of the films in the ‘1990s to now’ list as they came out in the cinema.</a:t>
            </a:r>
            <a:endParaRPr lang="en-GB" dirty="0"/>
          </a:p>
        </p:txBody>
      </p:sp>
    </p:spTree>
    <p:extLst>
      <p:ext uri="{BB962C8B-B14F-4D97-AF65-F5344CB8AC3E}">
        <p14:creationId xmlns:p14="http://schemas.microsoft.com/office/powerpoint/2010/main" val="240174122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692696"/>
            <a:ext cx="7543800" cy="5098504"/>
          </a:xfrm>
        </p:spPr>
        <p:txBody>
          <a:bodyPr/>
          <a:lstStyle/>
          <a:p>
            <a:r>
              <a:rPr lang="en-GB" dirty="0" smtClean="0"/>
              <a:t>And watching all of the other films would have been no problem as they were regularly shown on TV in the 1970s and 1980s, when there was very little else to watch on TV.</a:t>
            </a:r>
            <a:endParaRPr lang="en-GB" dirty="0"/>
          </a:p>
        </p:txBody>
      </p:sp>
    </p:spTree>
    <p:extLst>
      <p:ext uri="{BB962C8B-B14F-4D97-AF65-F5344CB8AC3E}">
        <p14:creationId xmlns:p14="http://schemas.microsoft.com/office/powerpoint/2010/main" val="97477970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1772816"/>
            <a:ext cx="7543800" cy="4018384"/>
          </a:xfrm>
        </p:spPr>
        <p:txBody>
          <a:bodyPr/>
          <a:lstStyle/>
          <a:p>
            <a:r>
              <a:rPr lang="en-GB" dirty="0" smtClean="0"/>
              <a:t>So someone who was born in 1970 is </a:t>
            </a:r>
            <a:r>
              <a:rPr lang="en-GB" i="1" dirty="0" smtClean="0"/>
              <a:t>far </a:t>
            </a:r>
            <a:r>
              <a:rPr lang="en-GB" dirty="0" smtClean="0"/>
              <a:t>more likely to be film literate than someone born in 2001.</a:t>
            </a:r>
            <a:endParaRPr lang="en-GB" dirty="0"/>
          </a:p>
        </p:txBody>
      </p:sp>
    </p:spTree>
    <p:extLst>
      <p:ext uri="{BB962C8B-B14F-4D97-AF65-F5344CB8AC3E}">
        <p14:creationId xmlns:p14="http://schemas.microsoft.com/office/powerpoint/2010/main" val="134592625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1844824"/>
            <a:ext cx="7543800" cy="3946376"/>
          </a:xfrm>
        </p:spPr>
        <p:txBody>
          <a:bodyPr/>
          <a:lstStyle/>
          <a:p>
            <a:r>
              <a:rPr lang="en-GB" dirty="0" smtClean="0"/>
              <a:t>Once again, the problem of time gets in the way of someone who was born in 2001 becoming an intellectual.</a:t>
            </a:r>
            <a:endParaRPr lang="en-GB" dirty="0"/>
          </a:p>
        </p:txBody>
      </p:sp>
    </p:spTree>
    <p:extLst>
      <p:ext uri="{BB962C8B-B14F-4D97-AF65-F5344CB8AC3E}">
        <p14:creationId xmlns:p14="http://schemas.microsoft.com/office/powerpoint/2010/main" val="25902730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3789040"/>
            <a:ext cx="7543800" cy="2002160"/>
          </a:xfrm>
        </p:spPr>
        <p:txBody>
          <a:bodyPr/>
          <a:lstStyle/>
          <a:p>
            <a:r>
              <a:rPr lang="en-GB" dirty="0" smtClean="0"/>
              <a:t>Let’s now talk about the problem of volume. </a:t>
            </a:r>
            <a:endParaRPr lang="en-GB" dirty="0"/>
          </a:p>
        </p:txBody>
      </p:sp>
    </p:spTree>
    <p:extLst>
      <p:ext uri="{BB962C8B-B14F-4D97-AF65-F5344CB8AC3E}">
        <p14:creationId xmlns:p14="http://schemas.microsoft.com/office/powerpoint/2010/main" val="312910693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476672"/>
            <a:ext cx="7543800" cy="5314528"/>
          </a:xfrm>
        </p:spPr>
        <p:txBody>
          <a:bodyPr/>
          <a:lstStyle/>
          <a:p>
            <a:r>
              <a:rPr lang="en-GB" dirty="0" smtClean="0"/>
              <a:t>Here are some pre-20th century thinkers who any intellectual should know about.</a:t>
            </a:r>
            <a:endParaRPr lang="en-GB" dirty="0"/>
          </a:p>
        </p:txBody>
      </p:sp>
    </p:spTree>
    <p:extLst>
      <p:ext uri="{BB962C8B-B14F-4D97-AF65-F5344CB8AC3E}">
        <p14:creationId xmlns:p14="http://schemas.microsoft.com/office/powerpoint/2010/main" val="316697943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la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349702"/>
            <a:ext cx="1152128" cy="17281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ristot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366745"/>
            <a:ext cx="1265832" cy="16941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blaise pasc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366745"/>
            <a:ext cx="1386594" cy="16941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john lock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8264" y="390540"/>
            <a:ext cx="1218194" cy="16703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55576" y="2204864"/>
            <a:ext cx="1512168" cy="461665"/>
          </a:xfrm>
          <a:prstGeom prst="rect">
            <a:avLst/>
          </a:prstGeom>
          <a:noFill/>
        </p:spPr>
        <p:txBody>
          <a:bodyPr wrap="square" rtlCol="0">
            <a:spAutoFit/>
          </a:bodyPr>
          <a:lstStyle/>
          <a:p>
            <a:pPr algn="ctr"/>
            <a:r>
              <a:rPr lang="en-GB" sz="1200" dirty="0" smtClean="0"/>
              <a:t>Plato</a:t>
            </a:r>
          </a:p>
          <a:p>
            <a:pPr algn="ctr"/>
            <a:r>
              <a:rPr lang="en-GB" sz="1200" dirty="0" smtClean="0"/>
              <a:t>428 BC – 347 BC</a:t>
            </a:r>
            <a:endParaRPr lang="en-GB" sz="1200" dirty="0"/>
          </a:p>
        </p:txBody>
      </p:sp>
      <p:sp>
        <p:nvSpPr>
          <p:cNvPr id="3" name="TextBox 2"/>
          <p:cNvSpPr txBox="1"/>
          <p:nvPr/>
        </p:nvSpPr>
        <p:spPr>
          <a:xfrm>
            <a:off x="2699792" y="2204864"/>
            <a:ext cx="1584176" cy="461665"/>
          </a:xfrm>
          <a:prstGeom prst="rect">
            <a:avLst/>
          </a:prstGeom>
          <a:noFill/>
        </p:spPr>
        <p:txBody>
          <a:bodyPr wrap="square" rtlCol="0">
            <a:spAutoFit/>
          </a:bodyPr>
          <a:lstStyle/>
          <a:p>
            <a:pPr algn="ctr"/>
            <a:r>
              <a:rPr lang="en-GB" sz="1200" dirty="0" smtClean="0"/>
              <a:t>Aristotle</a:t>
            </a:r>
          </a:p>
          <a:p>
            <a:pPr algn="ctr"/>
            <a:r>
              <a:rPr lang="en-GB" sz="1200" dirty="0" smtClean="0"/>
              <a:t>384 BC – 324 BC</a:t>
            </a:r>
            <a:endParaRPr lang="en-GB" sz="1200" dirty="0"/>
          </a:p>
        </p:txBody>
      </p:sp>
      <p:sp>
        <p:nvSpPr>
          <p:cNvPr id="4" name="TextBox 3"/>
          <p:cNvSpPr txBox="1"/>
          <p:nvPr/>
        </p:nvSpPr>
        <p:spPr>
          <a:xfrm>
            <a:off x="4644008" y="2204864"/>
            <a:ext cx="1800200" cy="461665"/>
          </a:xfrm>
          <a:prstGeom prst="rect">
            <a:avLst/>
          </a:prstGeom>
          <a:noFill/>
        </p:spPr>
        <p:txBody>
          <a:bodyPr wrap="square" rtlCol="0">
            <a:spAutoFit/>
          </a:bodyPr>
          <a:lstStyle/>
          <a:p>
            <a:pPr algn="ctr"/>
            <a:r>
              <a:rPr lang="en-GB" sz="1200" dirty="0" smtClean="0"/>
              <a:t>Blaise Pascal</a:t>
            </a:r>
          </a:p>
          <a:p>
            <a:pPr algn="ctr"/>
            <a:r>
              <a:rPr lang="en-GB" sz="1200" dirty="0" smtClean="0"/>
              <a:t>1623 – 1662</a:t>
            </a:r>
            <a:endParaRPr lang="en-GB" sz="1200" dirty="0"/>
          </a:p>
        </p:txBody>
      </p:sp>
      <p:sp>
        <p:nvSpPr>
          <p:cNvPr id="5" name="TextBox 4"/>
          <p:cNvSpPr txBox="1"/>
          <p:nvPr/>
        </p:nvSpPr>
        <p:spPr>
          <a:xfrm>
            <a:off x="6804248" y="2204864"/>
            <a:ext cx="1656184" cy="461665"/>
          </a:xfrm>
          <a:prstGeom prst="rect">
            <a:avLst/>
          </a:prstGeom>
          <a:noFill/>
        </p:spPr>
        <p:txBody>
          <a:bodyPr wrap="square" rtlCol="0">
            <a:spAutoFit/>
          </a:bodyPr>
          <a:lstStyle/>
          <a:p>
            <a:pPr algn="ctr"/>
            <a:r>
              <a:rPr lang="en-GB" sz="1200" dirty="0" smtClean="0"/>
              <a:t>John Locke</a:t>
            </a:r>
          </a:p>
          <a:p>
            <a:pPr algn="ctr"/>
            <a:r>
              <a:rPr lang="en-GB" sz="1200" dirty="0" smtClean="0"/>
              <a:t>1632 – 1704</a:t>
            </a:r>
            <a:endParaRPr lang="en-GB" sz="1200" dirty="0"/>
          </a:p>
        </p:txBody>
      </p:sp>
      <p:pic>
        <p:nvPicPr>
          <p:cNvPr id="103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0842" y="2996952"/>
            <a:ext cx="1200878" cy="1517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55576" y="4734463"/>
            <a:ext cx="1512168" cy="461665"/>
          </a:xfrm>
          <a:prstGeom prst="rect">
            <a:avLst/>
          </a:prstGeom>
          <a:noFill/>
        </p:spPr>
        <p:txBody>
          <a:bodyPr wrap="square" rtlCol="0">
            <a:spAutoFit/>
          </a:bodyPr>
          <a:lstStyle/>
          <a:p>
            <a:pPr algn="ctr"/>
            <a:r>
              <a:rPr lang="en-GB" sz="1200" dirty="0" smtClean="0"/>
              <a:t>Adam Smith</a:t>
            </a:r>
          </a:p>
          <a:p>
            <a:pPr algn="ctr"/>
            <a:r>
              <a:rPr lang="en-GB" sz="1200" dirty="0" smtClean="0"/>
              <a:t>1723 – 1790</a:t>
            </a:r>
            <a:endParaRPr lang="en-GB" sz="1200" dirty="0"/>
          </a:p>
        </p:txBody>
      </p:sp>
      <p:pic>
        <p:nvPicPr>
          <p:cNvPr id="1035" name="Picture 11" descr="Image result for immanuel ka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3242" y="2996952"/>
            <a:ext cx="1086963" cy="15662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71800" y="4734463"/>
            <a:ext cx="1512168" cy="461665"/>
          </a:xfrm>
          <a:prstGeom prst="rect">
            <a:avLst/>
          </a:prstGeom>
          <a:noFill/>
        </p:spPr>
        <p:txBody>
          <a:bodyPr wrap="square" rtlCol="0">
            <a:spAutoFit/>
          </a:bodyPr>
          <a:lstStyle/>
          <a:p>
            <a:pPr algn="ctr"/>
            <a:r>
              <a:rPr lang="en-GB" sz="1200" dirty="0" smtClean="0"/>
              <a:t>Immanuel Kant</a:t>
            </a:r>
          </a:p>
          <a:p>
            <a:pPr algn="ctr"/>
            <a:r>
              <a:rPr lang="en-GB" sz="1200" dirty="0" smtClean="0"/>
              <a:t>1724 – 1804</a:t>
            </a:r>
            <a:endParaRPr lang="en-GB" sz="1200" dirty="0"/>
          </a:p>
        </p:txBody>
      </p:sp>
      <p:pic>
        <p:nvPicPr>
          <p:cNvPr id="1037" name="Picture 13" descr="Image result for john stuart mil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1764" y="2931094"/>
            <a:ext cx="1314862" cy="164955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860032" y="4734463"/>
            <a:ext cx="1512168" cy="461665"/>
          </a:xfrm>
          <a:prstGeom prst="rect">
            <a:avLst/>
          </a:prstGeom>
          <a:noFill/>
        </p:spPr>
        <p:txBody>
          <a:bodyPr wrap="square" rtlCol="0">
            <a:spAutoFit/>
          </a:bodyPr>
          <a:lstStyle/>
          <a:p>
            <a:pPr algn="ctr"/>
            <a:r>
              <a:rPr lang="en-GB" sz="1200" dirty="0" smtClean="0"/>
              <a:t>John Stuart Mill</a:t>
            </a:r>
          </a:p>
          <a:p>
            <a:pPr algn="ctr"/>
            <a:r>
              <a:rPr lang="en-GB" sz="1200" dirty="0" smtClean="0"/>
              <a:t>1806 – 1873</a:t>
            </a:r>
            <a:endParaRPr lang="en-GB" sz="1200" dirty="0"/>
          </a:p>
        </p:txBody>
      </p:sp>
      <p:pic>
        <p:nvPicPr>
          <p:cNvPr id="1039" name="Picture 15" descr="Image result for friedrich nietzsch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60900" y="2922831"/>
            <a:ext cx="1227461" cy="164033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876256" y="4734463"/>
            <a:ext cx="1512168" cy="461665"/>
          </a:xfrm>
          <a:prstGeom prst="rect">
            <a:avLst/>
          </a:prstGeom>
          <a:noFill/>
        </p:spPr>
        <p:txBody>
          <a:bodyPr wrap="square" rtlCol="0">
            <a:spAutoFit/>
          </a:bodyPr>
          <a:lstStyle/>
          <a:p>
            <a:pPr algn="ctr"/>
            <a:r>
              <a:rPr lang="en-GB" sz="1200" dirty="0" smtClean="0"/>
              <a:t>Friedrich Nietzsche</a:t>
            </a:r>
          </a:p>
          <a:p>
            <a:pPr algn="ctr"/>
            <a:r>
              <a:rPr lang="en-GB" sz="1200" dirty="0" smtClean="0"/>
              <a:t>1844 – 1900</a:t>
            </a:r>
            <a:endParaRPr lang="en-GB" sz="1200" dirty="0"/>
          </a:p>
        </p:txBody>
      </p:sp>
    </p:spTree>
    <p:extLst>
      <p:ext uri="{BB962C8B-B14F-4D97-AF65-F5344CB8AC3E}">
        <p14:creationId xmlns:p14="http://schemas.microsoft.com/office/powerpoint/2010/main" val="168248746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1340768"/>
            <a:ext cx="7543800" cy="4450432"/>
          </a:xfrm>
        </p:spPr>
        <p:txBody>
          <a:bodyPr/>
          <a:lstStyle/>
          <a:p>
            <a:r>
              <a:rPr lang="en-GB" dirty="0" smtClean="0"/>
              <a:t>It would be unreasonable to expect a teenager to read anything written by these thinkers.</a:t>
            </a:r>
            <a:endParaRPr lang="en-GB" dirty="0"/>
          </a:p>
        </p:txBody>
      </p:sp>
    </p:spTree>
    <p:extLst>
      <p:ext uri="{BB962C8B-B14F-4D97-AF65-F5344CB8AC3E}">
        <p14:creationId xmlns:p14="http://schemas.microsoft.com/office/powerpoint/2010/main" val="18860979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1196752"/>
            <a:ext cx="7543800" cy="4594448"/>
          </a:xfrm>
        </p:spPr>
        <p:txBody>
          <a:bodyPr/>
          <a:lstStyle/>
          <a:p>
            <a:r>
              <a:rPr lang="en-GB" dirty="0" smtClean="0"/>
              <a:t>Let’s take the problem of </a:t>
            </a:r>
            <a:r>
              <a:rPr lang="en-GB" dirty="0" smtClean="0"/>
              <a:t>exams </a:t>
            </a:r>
            <a:r>
              <a:rPr lang="en-GB" dirty="0" smtClean="0"/>
              <a:t>first.</a:t>
            </a:r>
            <a:endParaRPr lang="en-GB" dirty="0"/>
          </a:p>
        </p:txBody>
      </p:sp>
    </p:spTree>
    <p:extLst>
      <p:ext uri="{BB962C8B-B14F-4D97-AF65-F5344CB8AC3E}">
        <p14:creationId xmlns:p14="http://schemas.microsoft.com/office/powerpoint/2010/main" val="2479276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1196752"/>
            <a:ext cx="7543800" cy="4594448"/>
          </a:xfrm>
        </p:spPr>
        <p:txBody>
          <a:bodyPr/>
          <a:lstStyle/>
          <a:p>
            <a:r>
              <a:rPr lang="en-GB" dirty="0" smtClean="0"/>
              <a:t>But you should certainly be aware of why they are important thinkers.</a:t>
            </a:r>
            <a:endParaRPr lang="en-GB" dirty="0"/>
          </a:p>
        </p:txBody>
      </p:sp>
    </p:spTree>
    <p:extLst>
      <p:ext uri="{BB962C8B-B14F-4D97-AF65-F5344CB8AC3E}">
        <p14:creationId xmlns:p14="http://schemas.microsoft.com/office/powerpoint/2010/main" val="135065612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908720"/>
            <a:ext cx="7543800" cy="4882480"/>
          </a:xfrm>
        </p:spPr>
        <p:txBody>
          <a:bodyPr/>
          <a:lstStyle/>
          <a:p>
            <a:r>
              <a:rPr lang="en-GB" dirty="0" smtClean="0"/>
              <a:t>Here are some intellectual books by 20th century thinkers that you </a:t>
            </a:r>
            <a:r>
              <a:rPr lang="en-GB" i="1" dirty="0" smtClean="0"/>
              <a:t>could</a:t>
            </a:r>
            <a:r>
              <a:rPr lang="en-GB" dirty="0" smtClean="0"/>
              <a:t> read as a teenager.</a:t>
            </a:r>
            <a:endParaRPr lang="en-GB" dirty="0"/>
          </a:p>
        </p:txBody>
      </p:sp>
    </p:spTree>
    <p:extLst>
      <p:ext uri="{BB962C8B-B14F-4D97-AF65-F5344CB8AC3E}">
        <p14:creationId xmlns:p14="http://schemas.microsoft.com/office/powerpoint/2010/main" val="52977558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ages-na.ssl-images-amazon.com/images/I/51JOI27w0zL._SX331_BO1,204,203,200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283582"/>
            <a:ext cx="1345795" cy="20166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images-na.ssl-images-amazon.com/images/I/41qLKI8nZaL._SX324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266491"/>
            <a:ext cx="1800200" cy="275552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7059" y="266491"/>
            <a:ext cx="1303213" cy="1891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286" y="302177"/>
            <a:ext cx="1945073" cy="2755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descr="https://images-na.ssl-images-amazon.com/images/I/51jkwFhC56L._SX323_BO1,204,203,200_.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15441" y="3201633"/>
            <a:ext cx="1329142" cy="2040745"/>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0922" y="3208528"/>
            <a:ext cx="1802147" cy="2619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descr="https://images-na.ssl-images-amazon.com/images/I/51KbC04nROL._SX331_BO1,204,203,200_.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62917" y="3201633"/>
            <a:ext cx="1728192" cy="2589694"/>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https://images-na.ssl-images-amazon.com/images/I/419%2BK7dEAOL._SX322_BO1,204,203,200_.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3568" y="3208528"/>
            <a:ext cx="1281132" cy="1973102"/>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descr="https://images-na.ssl-images-amazon.com/images/I/41WuxVGBCjL._SX320_BO1,204,203,200_.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91109" y="237888"/>
            <a:ext cx="1701371" cy="2636597"/>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descr="https://images-na.ssl-images-amazon.com/images/I/51G2zLRaYBL._SX319_BO1,204,203,200_.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08304" y="3189334"/>
            <a:ext cx="1312783" cy="2040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82171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908720"/>
            <a:ext cx="7543800" cy="4882480"/>
          </a:xfrm>
        </p:spPr>
        <p:txBody>
          <a:bodyPr/>
          <a:lstStyle/>
          <a:p>
            <a:r>
              <a:rPr lang="en-GB" dirty="0" smtClean="0"/>
              <a:t>And here are some intellectual novels/plays/</a:t>
            </a:r>
            <a:br>
              <a:rPr lang="en-GB" dirty="0" smtClean="0"/>
            </a:br>
            <a:r>
              <a:rPr lang="en-GB" dirty="0" smtClean="0"/>
              <a:t>poems/histories by pre-20th century writers that you </a:t>
            </a:r>
            <a:r>
              <a:rPr lang="en-GB" i="1" dirty="0" smtClean="0"/>
              <a:t>could </a:t>
            </a:r>
            <a:r>
              <a:rPr lang="en-GB" dirty="0" smtClean="0"/>
              <a:t>read as a teenager.</a:t>
            </a:r>
            <a:endParaRPr lang="en-GB" dirty="0"/>
          </a:p>
        </p:txBody>
      </p:sp>
    </p:spTree>
    <p:extLst>
      <p:ext uri="{BB962C8B-B14F-4D97-AF65-F5344CB8AC3E}">
        <p14:creationId xmlns:p14="http://schemas.microsoft.com/office/powerpoint/2010/main" val="416101931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https://images-na.ssl-images-amazon.com/images/I/414HqB8OL7L._SX327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1758206" cy="2666702"/>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https://images-na.ssl-images-amazon.com/images/I/51Iy8bHgdFL._SX326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5584" y="3717032"/>
            <a:ext cx="1940608" cy="2952328"/>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https://images-na.ssl-images-amazon.com/images/I/51sThPW2xXL._SX321_BO1,204,203,200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704" y="408646"/>
            <a:ext cx="1728192" cy="266987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https://images-na.ssl-images-amazon.com/images/I/51w%2BtnH%2BaWL._SX327_BO1,204,203,200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2572017"/>
            <a:ext cx="1728192" cy="2621179"/>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https://images-na.ssl-images-amazon.com/images/I/514txV4bYkL._SX322_BO1,204,203,200_.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4036" y="116632"/>
            <a:ext cx="1683169" cy="2592288"/>
          </a:xfrm>
          <a:prstGeom prst="rect">
            <a:avLst/>
          </a:prstGeom>
          <a:noFill/>
          <a:extLst>
            <a:ext uri="{909E8E84-426E-40DD-AFC4-6F175D3DCCD1}">
              <a14:hiddenFill xmlns:a14="http://schemas.microsoft.com/office/drawing/2010/main">
                <a:solidFill>
                  <a:srgbClr val="FFFFFF"/>
                </a:solidFill>
              </a14:hiddenFill>
            </a:ext>
          </a:extLst>
        </p:spPr>
      </p:pic>
      <p:pic>
        <p:nvPicPr>
          <p:cNvPr id="3089"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4836" y="1314461"/>
            <a:ext cx="1701496" cy="2788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19" descr="data:image/webp;base64,UklGRrQHAABXRUJQVlA4IKgHAAAwMwCdASq0ACUBPw2GtFQnJSKkotTZKOghieluUPI9/Dn4A13dfV5dC4zVzZcHgCAnou23nOyejzeT+it9aLAhrPWM6t3ltf1WubahD5j2g/nRdl4ib49wMTI19FdrFrw3PkMUgxRyTXrRZQCmjKExnDapqhscehyXozhBiZPG1DNGaslneEV2+9PwS0T2pPRkwc+Uqv6Iq9DOXIHgFEv2jFUEVWmLyTjLOnEjPSPQxVNRGVoKkQ71fgzRolt6B6ugwoTJHWbS/R15XYqz048ArF6xN6HdkNLnRRCgC1Lvr2Nf8Ho31+mEE1QH6yKgrJpOAyXDidgbi1uyUbMY9NpUwQyx9g4dKglKHBVvlL+K7mgiXfkKenPW7LRcUrNcvQ1HrUQfB3cSvA+Da45lv9ya1EJX/sJ8hcNIsGzuG58iKw7ytvlcigt7v1I7pXgC6AXIh6r43pZsD/wX4BwA9b4QkNXsGtXGb0hcNnsnZr/RJwP+K69fu8RZ68DICWneRjbJeYYIJmUlLhY2TZ5PADIvGcajRjhTN+cPtCcsBWXn0WDAAP67hIl7c9yaT/+jw+JFUpbQb6pOUPKGFdiOFMV5KW15QXZBZPKP4sZpDObAyI1+opHVALHGdpc0PjU+Sxtrcl+NrvX3wDlKxmOjY6lzFdwCwOY9Qa4d3PFqtZl+4OOzuX/hkoTtXu9ifi7j1xxzXQPtjzyMs1Zdz6Bbs7rfyYRAAL2vF9WGBESYKcPkblcmrpUf0uSu/S9Yu2fSrStzbk5W+iC6VGkOz/ke6tWFNKtNVlBz4XvsrLLO8r4FFwAC4+PZzxAe4MyhDMP8+25HC8vNRLDJkdS+vF02pbvkN0MJGZfgWg9tSMX9HYrLj0IBxdqUbCQEnCdGjDV1yFFMcvW0DuQPkweDWSg3jPffkJ9kU14pCZG5eCAjzLnZ6V4L12CSRY4XUui+eoA4602XAkup8OUxBhq65paNxKTi2Uvi9Uaf47gDCUpFwHhBfFvxdv397Jjd41YcBKN6Pp7+/ggfUOKjwCyj0DiE4tEco6Gs2xe7RADrHI94iSmKKV6WogiXyn7YZG0AISZxmhtU3Jll1tWTEm7jpvP4vbDV8OXqCgKNVn123SuDov9qvp+QKLEjAmLZ2EPvNVfFO05CmgCdIVRU5bnTS3rdhY2gcMz3e7Knf64Wm8yr9wBVVDyBBeOYJf38PM21ogGwCJ/2o56qE2rNJnQXSFRepvvQFod9Tk6QFEKumlfptKtwraWx6cRo6otdzbez8b0+PrNKZ2BjuhZxs+oXjX3r2dZdRFh8Ojy3RNA63S0ASg3ZWoxC+dzkUNYTH4T7A0VjCX9hTPU0AOhoPhYcFXTtT952/YtRrD4RvP8FJ58SBYMBJASGgHAxnvMUsLVFoAv8HUIGBc6mdbjiGvHD0zMyZud50ViDEKsoQlmQC8t572iOz8mDJrqEyWB2cmuWQhF/fyRwjljhvbBZMlXZJcrFYtWnXpul1tmI+rExHRkq7ii0UjFMP41WXFvwvUAWI9hjPgatIAsKoNvlzrw8cQBxS/5SyRcDLZG/5MTP+cSDpQKQllIRhRtEESPSX5xahjMrvtNttEIJZDTsiswpp4y33VNUMopbqlHdu61/fSZ8Ec3jgAcE86DEBZbSURYjeVSr4qLCJllNdiTM1SHwoeJjVd/m/MrhRl80aLrrpNzevo20rT0g976v0N/i7LChH/yWxPaQb+vYRcHiY9mP+5T9VQDU0IjokNN3WCrZdnA51jJHxwvxZ8kGEpHShPER5ixXMRJxceIrRTvDvcINgCW/Bbcmo1tyc7hBMwKSX13Dsng7f5IPzpNFue65YZ/BHsxbvDIyQArV0O6qHsDOkW+jw72gvUHPpB+xm2cY3cFTQ/Js3d8b9OLwYaabdLU4598TxPcc9TrnAEgoQrVhV2gVtwUYxq3oQ565Mc1n0dNy5t5WiutTVq6QDWfKPV1El4MvzcUSxDq3FID84xXZCRe7J7pRcx5+QltTaTAVZNAuOgEtVQaNBS16Mc30AA2KfY5kZJAIz6IAUWsJa2pI3+1BABUirqIvmkKBcZngDqSk3m7YBXLjARiKEa/dVb9fvcExfO2JglmU9L3kp7jgbdIwtIB+GWEBAPUABPbzA/z7wApaNRUrb6w6IVFhu8o76j/RynftloPAroGOfEOjumG1UMUQmZj16ovqO1uRpEMHOEBHe7d0gdPMn541SITAMZo6M0aXZ4qPHUuQlLxFUdlWjJYTY2zsFsByHE6yjeOLWlid4nbr3f1GR0ouvjDD7L3nAPJCGxgpnQkBq6Ix2Vwx2EdfM2wY+dO2EG89QJ+Ws9M2wVVTt2QXYzef4CFBeJ9iAMwEa6uCCWSq+gDj/BfMwhZ6Y0HwnyQj763PqanKjpXkRVJE1/vKLZkts4pphy3ctmHWtp7H+/Xaj7ABcKYjatZ6ZnLaPjqG2C5almoQqx7T0gehaEeY8hb/0Ml1bujztsH/DmC1SwESSAqY4vYT0ML6jZ45FcEkWXEmWkIVZeAIdWFOzW6Jdl4v8ns6GOVXVayGu1T/m2XpGnEMxuP7fnMDMS284MVV8LYG9ddaSXJJ7F4d9WR53Yg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21" descr="data:image/webp;base64,UklGRrQHAABXRUJQVlA4IKgHAAAwMwCdASq0ACUBPw2GtFQnJSKkotTZKOghieluUPI9/Dn4A13dfV5dC4zVzZcHgCAnou23nOyejzeT+it9aLAhrPWM6t3ltf1WubahD5j2g/nRdl4ib49wMTI19FdrFrw3PkMUgxRyTXrRZQCmjKExnDapqhscehyXozhBiZPG1DNGaslneEV2+9PwS0T2pPRkwc+Uqv6Iq9DOXIHgFEv2jFUEVWmLyTjLOnEjPSPQxVNRGVoKkQ71fgzRolt6B6ugwoTJHWbS/R15XYqz048ArF6xN6HdkNLnRRCgC1Lvr2Nf8Ho31+mEE1QH6yKgrJpOAyXDidgbi1uyUbMY9NpUwQyx9g4dKglKHBVvlL+K7mgiXfkKenPW7LRcUrNcvQ1HrUQfB3cSvA+Da45lv9ya1EJX/sJ8hcNIsGzuG58iKw7ytvlcigt7v1I7pXgC6AXIh6r43pZsD/wX4BwA9b4QkNXsGtXGb0hcNnsnZr/RJwP+K69fu8RZ68DICWneRjbJeYYIJmUlLhY2TZ5PADIvGcajRjhTN+cPtCcsBWXn0WDAAP67hIl7c9yaT/+jw+JFUpbQb6pOUPKGFdiOFMV5KW15QXZBZPKP4sZpDObAyI1+opHVALHGdpc0PjU+Sxtrcl+NrvX3wDlKxmOjY6lzFdwCwOY9Qa4d3PFqtZl+4OOzuX/hkoTtXu9ifi7j1xxzXQPtjzyMs1Zdz6Bbs7rfyYRAAL2vF9WGBESYKcPkblcmrpUf0uSu/S9Yu2fSrStzbk5W+iC6VGkOz/ke6tWFNKtNVlBz4XvsrLLO8r4FFwAC4+PZzxAe4MyhDMP8+25HC8vNRLDJkdS+vF02pbvkN0MJGZfgWg9tSMX9HYrLj0IBxdqUbCQEnCdGjDV1yFFMcvW0DuQPkweDWSg3jPffkJ9kU14pCZG5eCAjzLnZ6V4L12CSRY4XUui+eoA4602XAkup8OUxBhq65paNxKTi2Uvi9Uaf47gDCUpFwHhBfFvxdv397Jjd41YcBKN6Pp7+/ggfUOKjwCyj0DiE4tEco6Gs2xe7RADrHI94iSmKKV6WogiXyn7YZG0AISZxmhtU3Jll1tWTEm7jpvP4vbDV8OXqCgKNVn123SuDov9qvp+QKLEjAmLZ2EPvNVfFO05CmgCdIVRU5bnTS3rdhY2gcMz3e7Knf64Wm8yr9wBVVDyBBeOYJf38PM21ogGwCJ/2o56qE2rNJnQXSFRepvvQFod9Tk6QFEKumlfptKtwraWx6cRo6otdzbez8b0+PrNKZ2BjuhZxs+oXjX3r2dZdRFh8Ojy3RNA63S0ASg3ZWoxC+dzkUNYTH4T7A0VjCX9hTPU0AOhoPhYcFXTtT952/YtRrD4RvP8FJ58SBYMBJASGgHAxnvMUsLVFoAv8HUIGBc6mdbjiGvHD0zMyZud50ViDEKsoQlmQC8t572iOz8mDJrqEyWB2cmuWQhF/fyRwjljhvbBZMlXZJcrFYtWnXpul1tmI+rExHRkq7ii0UjFMP41WXFvwvUAWI9hjPgatIAsKoNvlzrw8cQBxS/5SyRcDLZG/5MTP+cSDpQKQllIRhRtEESPSX5xahjMrvtNttEIJZDTsiswpp4y33VNUMopbqlHdu61/fSZ8Ec3jgAcE86DEBZbSURYjeVSr4qLCJllNdiTM1SHwoeJjVd/m/MrhRl80aLrrpNzevo20rT0g976v0N/i7LChH/yWxPaQb+vYRcHiY9mP+5T9VQDU0IjokNN3WCrZdnA51jJHxwvxZ8kGEpHShPER5ixXMRJxceIrRTvDvcINgCW/Bbcmo1tyc7hBMwKSX13Dsng7f5IPzpNFue65YZ/BHsxbvDIyQArV0O6qHsDOkW+jw72gvUHPpB+xm2cY3cFTQ/Js3d8b9OLwYaabdLU4598TxPcc9TrnAEgoQrVhV2gVtwUYxq3oQ565Mc1n0dNy5t5WiutTVq6QDWfKPV1El4MvzcUSxDq3FID84xXZCRe7J7pRcx5+QltTaTAVZNAuOgEtVQaNBS16Mc30AA2KfY5kZJAIz6IAUWsJa2pI3+1BABUirqIvmkKBcZngDqSk3m7YBXLjARiKEa/dVb9fvcExfO2JglmU9L3kp7jgbdIwtIB+GWEBAPUABPbzA/z7wApaNRUrb6w6IVFhu8o76j/RynftloPAroGOfEOjumG1UMUQmZj16ovqO1uRpEMHOEBHe7d0gdPMn541SITAMZo6M0aXZ4qPHUuQlLxFUdlWjJYTY2zsFsByHE6yjeOLWlid4nbr3f1GR0ouvjDD7L3nAPJCGxgpnQkBq6Ix2Vwx2EdfM2wY+dO2EG89QJ+Ws9M2wVVTt2QXYzef4CFBeJ9iAMwEa6uCCWSq+gDj/BfMwhZ6Y0HwnyQj763PqanKjpXkRVJE1/vKLZkts4pphy3ctmHWtp7H+/Xaj7ABcKYjatZ6ZnLaPjqG2C5almoQqx7T0gehaEeY8hb/0Ml1bujztsH/DmC1SwESSAqY4vYT0ML6jZ45FcEkWXEmWkIVZeAIdWFOzW6Jdl4v8ns6GOVXVayGu1T/m2XpGnEMxuP7fnMDMS284MVV8LYG9ddaSXJJ7F4d9WR53Yg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94" name="Picture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91680" y="3797783"/>
            <a:ext cx="1714500" cy="2790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96" name="Picture 24" descr="https://images-na.ssl-images-amazon.com/images/I/51doAdE5KmL._SX306_BO1,204,203,200_.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8023" y="139793"/>
            <a:ext cx="1743853" cy="2825268"/>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https://images-na.ssl-images-amazon.com/images/I/51FIyYKsCXL._SX333_BO1,204,203,200_.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36775" y="3882606"/>
            <a:ext cx="1691971" cy="2520280"/>
          </a:xfrm>
          <a:prstGeom prst="rect">
            <a:avLst/>
          </a:prstGeom>
          <a:noFill/>
          <a:extLst>
            <a:ext uri="{909E8E84-426E-40DD-AFC4-6F175D3DCCD1}">
              <a14:hiddenFill xmlns:a14="http://schemas.microsoft.com/office/drawing/2010/main">
                <a:solidFill>
                  <a:srgbClr val="FFFFFF"/>
                </a:solidFill>
              </a14:hiddenFill>
            </a:ext>
          </a:extLst>
        </p:spPr>
      </p:pic>
      <p:pic>
        <p:nvPicPr>
          <p:cNvPr id="3099" name="Picture 2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5575" y="4727080"/>
            <a:ext cx="1137617" cy="1885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01" name="Picture 29" descr="https://images-na.ssl-images-amazon.com/images/I/51%2B67%2B4r61L._SX307_BO1,204,203,200_.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91880" y="1018699"/>
            <a:ext cx="1872208" cy="3023405"/>
          </a:xfrm>
          <a:prstGeom prst="rect">
            <a:avLst/>
          </a:prstGeom>
          <a:noFill/>
          <a:extLst>
            <a:ext uri="{909E8E84-426E-40DD-AFC4-6F175D3DCCD1}">
              <a14:hiddenFill xmlns:a14="http://schemas.microsoft.com/office/drawing/2010/main">
                <a:solidFill>
                  <a:srgbClr val="FFFFFF"/>
                </a:solidFill>
              </a14:hiddenFill>
            </a:ext>
          </a:extLst>
        </p:spPr>
      </p:pic>
      <p:pic>
        <p:nvPicPr>
          <p:cNvPr id="3103" name="Picture 31" descr="https://images-na.ssl-images-amazon.com/images/I/517TgKlBASL._SX302_BO1,204,203,200_.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49126" y="3356992"/>
            <a:ext cx="1751426" cy="2874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48707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2348880"/>
            <a:ext cx="7543800" cy="3442320"/>
          </a:xfrm>
        </p:spPr>
        <p:txBody>
          <a:bodyPr/>
          <a:lstStyle/>
          <a:p>
            <a:r>
              <a:rPr lang="en-GB" dirty="0" smtClean="0"/>
              <a:t>And the same from 20th century writers.</a:t>
            </a:r>
            <a:endParaRPr lang="en-GB" dirty="0"/>
          </a:p>
        </p:txBody>
      </p:sp>
    </p:spTree>
    <p:extLst>
      <p:ext uri="{BB962C8B-B14F-4D97-AF65-F5344CB8AC3E}">
        <p14:creationId xmlns:p14="http://schemas.microsoft.com/office/powerpoint/2010/main" val="309758822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images-na.ssl-images-amazon.com/images/I/41au%2BSXLVjL._SX325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2656"/>
            <a:ext cx="1793422" cy="2736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images-na.ssl-images-amazon.com/images/I/31ZmoEk3uEL._SX308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916832"/>
            <a:ext cx="1834111" cy="295232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images-na.ssl-images-amazon.com/images/I/51Ufvpy6U3L._SX323_BO1,204,203,200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7363" y="1124744"/>
            <a:ext cx="1875960" cy="288032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images-na.ssl-images-amazon.com/images/I/41jkC5oDZwL._SX324_BO1,204,203,200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072" y="224980"/>
            <a:ext cx="1928629" cy="295210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s://images-na.ssl-images-amazon.com/images/I/51Dv%2BALQqjL._SX324_BO1,204,203,200_.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9872" y="692696"/>
            <a:ext cx="1966047" cy="3009379"/>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s://images-na.ssl-images-amazon.com/images/I/31wLxVvlM-L._SX326_BO1,204,203,200_.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2080" y="2852936"/>
            <a:ext cx="2088232" cy="3176915"/>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s://images-na.ssl-images-amazon.com/images/I/51hz%2BaNJPaL._SX330_BO1,204,203,200_.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7544" y="3702075"/>
            <a:ext cx="1824137" cy="274170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https://images-na.ssl-images-amazon.com/images/I/613cIzvHfoL._SX323_BO1,204,203,200_.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43808" y="3537012"/>
            <a:ext cx="1735263" cy="2664296"/>
          </a:xfrm>
          <a:prstGeom prst="rect">
            <a:avLst/>
          </a:prstGeom>
          <a:noFill/>
          <a:extLst>
            <a:ext uri="{909E8E84-426E-40DD-AFC4-6F175D3DCCD1}">
              <a14:hiddenFill xmlns:a14="http://schemas.microsoft.com/office/drawing/2010/main">
                <a:solidFill>
                  <a:srgbClr val="FFFFFF"/>
                </a:solidFill>
              </a14:hiddenFill>
            </a:ext>
          </a:extLst>
        </p:spPr>
      </p:pic>
      <p:pic>
        <p:nvPicPr>
          <p:cNvPr id="4115" name="Picture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48701" y="4293096"/>
            <a:ext cx="1421800" cy="2222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308468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4704"/>
            <a:ext cx="7543800" cy="5026496"/>
          </a:xfrm>
        </p:spPr>
        <p:txBody>
          <a:bodyPr/>
          <a:lstStyle/>
          <a:p>
            <a:r>
              <a:rPr lang="en-GB" dirty="0" smtClean="0"/>
              <a:t>As for music, intellectual music tends to be classical music and dominated by the five giants: Bach, Mozart, Beethoven, Schubert, and Wagner.</a:t>
            </a:r>
            <a:endParaRPr lang="en-GB" dirty="0"/>
          </a:p>
        </p:txBody>
      </p:sp>
    </p:spTree>
    <p:extLst>
      <p:ext uri="{BB962C8B-B14F-4D97-AF65-F5344CB8AC3E}">
        <p14:creationId xmlns:p14="http://schemas.microsoft.com/office/powerpoint/2010/main" val="407549578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980728"/>
            <a:ext cx="7543800" cy="4810472"/>
          </a:xfrm>
        </p:spPr>
        <p:txBody>
          <a:bodyPr/>
          <a:lstStyle/>
          <a:p>
            <a:r>
              <a:rPr lang="en-GB" dirty="0" smtClean="0"/>
              <a:t>Here are some pieces by these giants that you </a:t>
            </a:r>
            <a:r>
              <a:rPr lang="en-GB" i="1" dirty="0" smtClean="0"/>
              <a:t>could</a:t>
            </a:r>
            <a:r>
              <a:rPr lang="en-GB" dirty="0" smtClean="0"/>
              <a:t> listen to as a teenager.</a:t>
            </a:r>
            <a:endParaRPr lang="en-GB" dirty="0"/>
          </a:p>
        </p:txBody>
      </p:sp>
    </p:spTree>
    <p:extLst>
      <p:ext uri="{BB962C8B-B14F-4D97-AF65-F5344CB8AC3E}">
        <p14:creationId xmlns:p14="http://schemas.microsoft.com/office/powerpoint/2010/main" val="398317458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8640"/>
            <a:ext cx="1609725"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descr="Bach, J.S.: Mass in B minor (2 C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5736" y="188640"/>
            <a:ext cx="2028825" cy="202882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J.S. Bach: Piano Concerto No.2 in E, Bwv 1053 - 3. Alleg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348880"/>
            <a:ext cx="2160240" cy="2160240"/>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8728" y="2060848"/>
            <a:ext cx="1564185"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descr="Mozart: Symphonies No.41 Jupiter &amp; No.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784" y="4365104"/>
            <a:ext cx="2160240" cy="216024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2040" y="4365104"/>
            <a:ext cx="1817563" cy="2115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4" name="Picture 14" descr="Mozart: Requiem (Karajan Gold Versi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76256" y="4365104"/>
            <a:ext cx="2088232" cy="208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60497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emplate>
  <TotalTime>1082</TotalTime>
  <Words>2556</Words>
  <Application>Microsoft Office PowerPoint</Application>
  <PresentationFormat>On-screen Show (4:3)</PresentationFormat>
  <Paragraphs>254</Paragraphs>
  <Slides>129</Slides>
  <Notes>0</Notes>
  <HiddenSlides>0</HiddenSlides>
  <MMClips>0</MMClips>
  <ScaleCrop>false</ScaleCrop>
  <HeadingPairs>
    <vt:vector size="4" baseType="variant">
      <vt:variant>
        <vt:lpstr>Theme</vt:lpstr>
      </vt:variant>
      <vt:variant>
        <vt:i4>1</vt:i4>
      </vt:variant>
      <vt:variant>
        <vt:lpstr>Slide Titles</vt:lpstr>
      </vt:variant>
      <vt:variant>
        <vt:i4>129</vt:i4>
      </vt:variant>
    </vt:vector>
  </HeadingPairs>
  <TitlesOfParts>
    <vt:vector size="130" baseType="lpstr">
      <vt:lpstr>Elemental</vt:lpstr>
      <vt:lpstr>HOW TO BE AN INTELLECTUAL</vt:lpstr>
      <vt:lpstr>Law is one of the most intellectually challenging subjects you can study at university.</vt:lpstr>
      <vt:lpstr>Studying Law requires you to be able to think critically about the society you live in.</vt:lpstr>
      <vt:lpstr>To do that, your mind needs to be equipped with a hinterland of ideas and knowledge that you can draw on to think about what sort of society we live in, and what sort of society it would be good to live in.</vt:lpstr>
      <vt:lpstr>Too many students lack that kind of hinterland.</vt:lpstr>
      <vt:lpstr>This presentation is about why this is, and what can be done about it.</vt:lpstr>
      <vt:lpstr>There are three obstacles in the way of students acquiring the kind of hinterland I am talking about.</vt:lpstr>
      <vt:lpstr>(1) The problem of exams. (2) The problem of time. (3) The problem of volume.</vt:lpstr>
      <vt:lpstr>Let’s take the problem of exams first.</vt:lpstr>
      <vt:lpstr>It’s obvious that how you do in your exams is extremely important nowadays.</vt:lpstr>
      <vt:lpstr>There are various reasons for this, including...</vt:lpstr>
      <vt:lpstr>... increasing competition for valuable opportunities...</vt:lpstr>
      <vt:lpstr>... and an increasing unwillingness among those in charge of those opportunities to exercise their judgment to see who should be awarded those opportunities.</vt:lpstr>
      <vt:lpstr>That same surrender of judgment to ‘objective standards’ of achievement also operates among the exam boards.</vt:lpstr>
      <vt:lpstr>Instead of judging whether an essay written by a student in History or English is good or bad, instead the exam board is more comfortable...</vt:lpstr>
      <vt:lpstr>...giving the essay a mark determined by whether the essay is written with a certain structure, and whether the essay hits certain points.</vt:lpstr>
      <vt:lpstr>But preparing to do well in exams that are marked like that will not help you become an intellectual. </vt:lpstr>
      <vt:lpstr>Quite the opposite.</vt:lpstr>
      <vt:lpstr>Writing essays to a plan that the exam board wants you to write before you will get a high mark is the opposite of what an intellectual would do.</vt:lpstr>
      <vt:lpstr>The problem of exams means that we now live in the moral equivalent of the Soviet Union. (Not a good thing.)</vt:lpstr>
      <vt:lpstr>Intellectual students have to lead a double life.</vt:lpstr>
      <vt:lpstr>A public life where they play by the rules and do what they need to do to get high marks in the all-important exams.</vt:lpstr>
      <vt:lpstr>(And they should do this – I’m not discouraging that at all given how important it is to your future that you do well in exams.)</vt:lpstr>
      <vt:lpstr>And a private life where they get to read interesting, exciting books.</vt:lpstr>
      <vt:lpstr>Should their private life leak out into their public life, disaster will ensue – at least in their exams. Bad grades will follow.</vt:lpstr>
      <vt:lpstr>Ian McEwan’s son was reading McEwan’s novel Enduring Love for A-Level. </vt:lpstr>
      <vt:lpstr>McEwan gave his son some help with an essay the son was writing on his dad’s novel.</vt:lpstr>
      <vt:lpstr>The son’s essay got a C+. (The Times, May 7 2018)</vt:lpstr>
      <vt:lpstr>Lesson: if you don’t conform, and say exactly what the exam boards want you to say, you will get a bad mark.</vt:lpstr>
      <vt:lpstr>This is a profoundly anti-intellectual stance.</vt:lpstr>
      <vt:lpstr>So intellectual school children have to keep their heads down, and hope that one day – at university – they will be allowed to express themselves.</vt:lpstr>
      <vt:lpstr>But many more children learn not to be intellectuals.</vt:lpstr>
      <vt:lpstr>They read what they need to read (and no more than that) and write exactly what they need to write (and no more than that).</vt:lpstr>
      <vt:lpstr>And when they get to university, they struggle.</vt:lpstr>
      <vt:lpstr>They expect to be spoon-fed the answers, and resent being expected to think for themselves.</vt:lpstr>
      <vt:lpstr>And the more they struggle, the more anxious and depressed they become.</vt:lpstr>
      <vt:lpstr>It’s not their fault. The problem of exams mean that they are ill-equipped for university life.</vt:lpstr>
      <vt:lpstr>The real fault lies in the growing standardisation of society...</vt:lpstr>
      <vt:lpstr>... where your place in society is determined by ‘objective standards’ that make sure that everything is fair and square...</vt:lpstr>
      <vt:lpstr>... and no one can complain that they have been treated unfairly.</vt:lpstr>
      <vt:lpstr>But the obsession with fairness has its costs, and one of them is the harm it does to young students’ abilities to be intellectuals.</vt:lpstr>
      <vt:lpstr>But it’s not just the problem of exams that creates an obstacle to students’ being able to be intellectual.</vt:lpstr>
      <vt:lpstr>There is also the problem of time.</vt:lpstr>
      <vt:lpstr>Malcolm Gladwell’s  book Outliers is about the reasons why some people are incredibly successful, while others are not.</vt:lpstr>
      <vt:lpstr>He points out that all of the founders of the personal computer revolution were born in 1954 or 1955.</vt:lpstr>
      <vt:lpstr>PowerPoint Presentation</vt:lpstr>
      <vt:lpstr>The secret of their success is, in part, the fact that they were all born at the right time. </vt:lpstr>
      <vt:lpstr>They were all  20 or 21 when  the first ever  home assembly personal computer (the Altair 8800) was launched in January 1975.</vt:lpstr>
      <vt:lpstr>They were therefore ideally placed – just starting out in their careers, no commitments – to play a leading role in the revolution to come.</vt:lpstr>
      <vt:lpstr>In the same way, I think it is harder for a student who was born in (say) 2001 to be an intellectual than it is for me, who was born in 1970.</vt:lpstr>
      <vt:lpstr>For example, to be an intellectual you have to have a good understanding of the history of your country, and the world.</vt:lpstr>
      <vt:lpstr>Here is a timeline of the most politically important years from 1901 to the present day.</vt:lpstr>
      <vt:lpstr>PowerPoint Presentation</vt:lpstr>
      <vt:lpstr>PowerPoint Presentation</vt:lpstr>
      <vt:lpstr>PowerPoint Presentation</vt:lpstr>
      <vt:lpstr>PowerPoint Presentation</vt:lpstr>
      <vt:lpstr>PowerPoint Presentation</vt:lpstr>
      <vt:lpstr>Let’s arrange those dates in a table.</vt:lpstr>
      <vt:lpstr>1901 1939 1963 1980 1992 1914 1941 1964 1982 1994 1917 1945 1968 1984 1997 1918 1948 1972 1985 2001 1929 1956 1973 1989 2003 1933 1961 1974 1990 2008 1938 1962 1979 1991 2016</vt:lpstr>
      <vt:lpstr>Notice how someone born in 1970 (like me) falls into the middle of the table. </vt:lpstr>
      <vt:lpstr>So to understand the history of my times, I didn’t have to know much about what happened before I was born, and could live through the rest. </vt:lpstr>
      <vt:lpstr>Whereas someone born in 2001 has to learn much more about what happened before they were born. And they only have eight years (from age 10 to 18) to do it.</vt:lpstr>
      <vt:lpstr>It would be amazing if they succeeded.</vt:lpstr>
      <vt:lpstr>The result is that I am in a much better position to understand events such as the political revolutions of 2016 than someone born in 2001.</vt:lpstr>
      <vt:lpstr>I can link those events to other events that I lived through. Someone born in 2001 will have had to have learned about these other events to know about them.</vt:lpstr>
      <vt:lpstr>PowerPoint Presentation</vt:lpstr>
      <vt:lpstr>It would be amazing if they were able to do this.</vt:lpstr>
      <vt:lpstr>This is the problem of time.</vt:lpstr>
      <vt:lpstr>If you were born in 2001, and want to be an intellectual by age 18, you have about eight years to master a huge amount of information about what happened before you were born.</vt:lpstr>
      <vt:lpstr>Someone born in 1970 never had that disadvantage.</vt:lpstr>
      <vt:lpstr>The same problem of time affects other aspects of being an intellectual such as film literacy.</vt:lpstr>
      <vt:lpstr>Film, while dying now, was the most important medium for conveying intellectual ideas in the 20th century.</vt:lpstr>
      <vt:lpstr>Here is a list of films (from the 1930s onwards) that you have to have watched to be able to count yourself as film literate.</vt:lpstr>
      <vt:lpstr>PowerPoint Presentation</vt:lpstr>
      <vt:lpstr>PowerPoint Presentation</vt:lpstr>
      <vt:lpstr>PowerPoint Presentation</vt:lpstr>
      <vt:lpstr>PowerPoint Presentation</vt:lpstr>
      <vt:lpstr>That’s 52 films.</vt:lpstr>
      <vt:lpstr>Only eight were made after 2001, and of those eight there are only two that someone who was born in 2001 would have been old enough to watch in the cinema.</vt:lpstr>
      <vt:lpstr>So someone who was born in 2001 would have to have had to have made a conscious effort to search out and watch the films on this list.</vt:lpstr>
      <vt:lpstr>Contrast the position of someone born in 1970.</vt:lpstr>
      <vt:lpstr>They would have been in a position to watch all of the films in the ‘1990s to now’ list as they came out in the cinema.</vt:lpstr>
      <vt:lpstr>And watching all of the other films would have been no problem as they were regularly shown on TV in the 1970s and 1980s, when there was very little else to watch on TV.</vt:lpstr>
      <vt:lpstr>So someone who was born in 1970 is far more likely to be film literate than someone born in 2001.</vt:lpstr>
      <vt:lpstr>Once again, the problem of time gets in the way of someone who was born in 2001 becoming an intellectual.</vt:lpstr>
      <vt:lpstr>Let’s now talk about the problem of volume. </vt:lpstr>
      <vt:lpstr>Here are some pre-20th century thinkers who any intellectual should know about.</vt:lpstr>
      <vt:lpstr>PowerPoint Presentation</vt:lpstr>
      <vt:lpstr>It would be unreasonable to expect a teenager to read anything written by these thinkers.</vt:lpstr>
      <vt:lpstr>But you should certainly be aware of why they are important thinkers.</vt:lpstr>
      <vt:lpstr>Here are some intellectual books by 20th century thinkers that you could read as a teenager.</vt:lpstr>
      <vt:lpstr>PowerPoint Presentation</vt:lpstr>
      <vt:lpstr>And here are some intellectual novels/plays/ poems/histories by pre-20th century writers that you could read as a teenager.</vt:lpstr>
      <vt:lpstr>PowerPoint Presentation</vt:lpstr>
      <vt:lpstr>And the same from 20th century writers.</vt:lpstr>
      <vt:lpstr>PowerPoint Presentation</vt:lpstr>
      <vt:lpstr>As for music, intellectual music tends to be classical music and dominated by the five giants: Bach, Mozart, Beethoven, Schubert, and Wagner.</vt:lpstr>
      <vt:lpstr>Here are some pieces by these giants that you could listen to as a teenager.</vt:lpstr>
      <vt:lpstr>PowerPoint Presentation</vt:lpstr>
      <vt:lpstr>PowerPoint Presentation</vt:lpstr>
      <vt:lpstr>PowerPoint Presentation</vt:lpstr>
      <vt:lpstr>And some by other composers.</vt:lpstr>
      <vt:lpstr>PowerPoint Presentation</vt:lpstr>
      <vt:lpstr>That is a lot to read, listen to, and find out about.</vt:lpstr>
      <vt:lpstr>That is the problem of volume: becoming an intellectual requires you to master a lot of material.</vt:lpstr>
      <vt:lpstr>So these are the three problems in the way of your becoming an intellectual (assuming the person reading this is a teenager). </vt:lpstr>
      <vt:lpstr>The importance of exams and the way they are marked means that the work you do to prepare for exams is unlikely to prepare you to be an intellectual.</vt:lpstr>
      <vt:lpstr>It is far harder for someone born in 2001 to become an intellectual than someone like me, who was born in 1970. </vt:lpstr>
      <vt:lpstr>And becoming an intellectual requires you to cover a very large terrain of knowledge, books, music, and films.</vt:lpstr>
      <vt:lpstr>So how can we get round these problems?</vt:lpstr>
      <vt:lpstr>First, start today. The challenge involved in becoming an intellectual is big and the time available to meet it is very limited. </vt:lpstr>
      <vt:lpstr>So don’t wait to get started – start today.</vt:lpstr>
      <vt:lpstr>Second, use your time efficiently, so that you maximise your opportunities for growth as an intellectual within the time available.</vt:lpstr>
      <vt:lpstr>Search out books and materials that will serve as portals – introducing you to a huge range of ideas and knowledge in as few pages as possible. (Without dumbing down.)</vt:lpstr>
      <vt:lpstr>The ‘Start Reading Now!’ poster on the Pre-U reading section of my mcbridesguides.com website sets out a number of these portals. Use them, or something like them.</vt:lpstr>
      <vt:lpstr>Read magazines and journals that carry reviews of intellectual books.</vt:lpstr>
      <vt:lpstr>Reading book reviews of intellectual books is a very efficient way of finding out a huge amount of information very quickly.</vt:lpstr>
      <vt:lpstr>But remember: being an intellectual doesn’t stop you being an idiot.</vt:lpstr>
      <vt:lpstr>So read book reviews written by intellectuals with care, and watch out for any spin or bias that is affecting their writing. </vt:lpstr>
      <vt:lpstr>Third, never get discouraged by the challenge involved in becoming an intellectual.</vt:lpstr>
      <vt:lpstr>If you do just a small part of what I am recommending, that’s better than nothing.</vt:lpstr>
      <vt:lpstr>So try not to think of the big picture – just focus on what would be good to read, watch, listen to, find out about today. And let everything else take care of itself.</vt:lpstr>
      <vt:lpstr>Fourth, remember that while you may be subject to certain disadvantages in becoming an intellectual, you also have advantages.</vt:lpstr>
      <vt:lpstr>Thanks to the Internet, you are living at a time when a huge amount of what you need to become an intellectual is freely available.</vt:lpstr>
      <vt:lpstr>You just need to know what to look for.</vt:lpstr>
      <vt:lpstr>And you also live in a time blessed with an embarrassment of riches...</vt:lpstr>
      <vt:lpstr>...in terms of books that seek to introduce you to the worlds of ideas and knowledge that you need to be familiar with to become an intellectual. </vt:lpstr>
      <vt:lpstr>So explore bookshops and libraries looking for these portals, and make the most of them when you find them.</vt:lpstr>
      <vt:lpstr>      The End  and – I hope –  The Beginning</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be an intellectual</dc:title>
  <dc:creator>Nick</dc:creator>
  <cp:lastModifiedBy>Nick</cp:lastModifiedBy>
  <cp:revision>100</cp:revision>
  <cp:lastPrinted>2018-07-05T15:00:40Z</cp:lastPrinted>
  <dcterms:created xsi:type="dcterms:W3CDTF">2018-07-03T15:52:17Z</dcterms:created>
  <dcterms:modified xsi:type="dcterms:W3CDTF">2019-03-24T14:27:26Z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